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49"/>
  </p:notesMasterIdLst>
  <p:sldIdLst>
    <p:sldId id="256" r:id="rId2"/>
    <p:sldId id="284" r:id="rId3"/>
    <p:sldId id="263" r:id="rId4"/>
    <p:sldId id="290" r:id="rId5"/>
    <p:sldId id="349" r:id="rId6"/>
    <p:sldId id="292" r:id="rId7"/>
    <p:sldId id="295" r:id="rId8"/>
    <p:sldId id="296" r:id="rId9"/>
    <p:sldId id="297" r:id="rId10"/>
    <p:sldId id="298" r:id="rId11"/>
    <p:sldId id="299" r:id="rId12"/>
    <p:sldId id="300" r:id="rId13"/>
    <p:sldId id="303" r:id="rId14"/>
    <p:sldId id="304" r:id="rId15"/>
    <p:sldId id="305" r:id="rId16"/>
    <p:sldId id="307" r:id="rId17"/>
    <p:sldId id="324" r:id="rId18"/>
    <p:sldId id="308" r:id="rId19"/>
    <p:sldId id="309" r:id="rId20"/>
    <p:sldId id="310" r:id="rId21"/>
    <p:sldId id="311" r:id="rId22"/>
    <p:sldId id="313" r:id="rId23"/>
    <p:sldId id="314" r:id="rId24"/>
    <p:sldId id="316" r:id="rId25"/>
    <p:sldId id="318" r:id="rId26"/>
    <p:sldId id="319" r:id="rId27"/>
    <p:sldId id="320" r:id="rId28"/>
    <p:sldId id="321" r:id="rId29"/>
    <p:sldId id="322" r:id="rId30"/>
    <p:sldId id="323" r:id="rId31"/>
    <p:sldId id="325" r:id="rId32"/>
    <p:sldId id="326" r:id="rId33"/>
    <p:sldId id="327" r:id="rId34"/>
    <p:sldId id="328" r:id="rId35"/>
    <p:sldId id="329" r:id="rId36"/>
    <p:sldId id="330" r:id="rId37"/>
    <p:sldId id="332" r:id="rId38"/>
    <p:sldId id="348" r:id="rId39"/>
    <p:sldId id="333" r:id="rId40"/>
    <p:sldId id="334" r:id="rId41"/>
    <p:sldId id="335" r:id="rId42"/>
    <p:sldId id="346" r:id="rId43"/>
    <p:sldId id="336" r:id="rId44"/>
    <p:sldId id="338" r:id="rId45"/>
    <p:sldId id="341" r:id="rId46"/>
    <p:sldId id="342" r:id="rId47"/>
    <p:sldId id="285" r:id="rId48"/>
  </p:sldIdLst>
  <p:sldSz cx="9144000" cy="5143500" type="screen16x9"/>
  <p:notesSz cx="6858000" cy="9144000"/>
  <p:embeddedFontLst>
    <p:embeddedFont>
      <p:font typeface="Arabic Typesetting" panose="03020402040406030203" pitchFamily="66" charset="-78"/>
      <p:regular r:id="rId50"/>
    </p:embeddedFont>
    <p:embeddedFont>
      <p:font typeface="Arial Black" panose="020B0A04020102020204" pitchFamily="34" charset="0"/>
      <p:regular r:id="rId51"/>
      <p:bold r:id="rId52"/>
    </p:embeddedFont>
    <p:embeddedFont>
      <p:font typeface="Calibri" panose="020F0502020204030204" pitchFamily="34" charset="0"/>
      <p:regular r:id="rId53"/>
      <p:bold r:id="rId54"/>
      <p:italic r:id="rId55"/>
      <p:boldItalic r:id="rId56"/>
    </p:embeddedFont>
    <p:embeddedFont>
      <p:font typeface="Wingdings 3" panose="05040102010807070707" pitchFamily="18" charset="2"/>
      <p:regular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667AA"/>
    <a:srgbClr val="1664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64E667D-EBCB-4986-AA4A-1B88C68F5099}">
  <a:tblStyle styleId="{064E667D-EBCB-4986-AA4A-1B88C68F50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04" autoAdjust="0"/>
    <p:restoredTop sz="94660"/>
  </p:normalViewPr>
  <p:slideViewPr>
    <p:cSldViewPr snapToGrid="0">
      <p:cViewPr varScale="1">
        <p:scale>
          <a:sx n="77" d="100"/>
          <a:sy n="77" d="100"/>
        </p:scale>
        <p:origin x="114"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16dc4b7341_0_7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16dc4b7341_0_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6329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
        <p:cNvGrpSpPr/>
        <p:nvPr/>
      </p:nvGrpSpPr>
      <p:grpSpPr>
        <a:xfrm>
          <a:off x="0" y="0"/>
          <a:ext cx="0" cy="0"/>
          <a:chOff x="0" y="0"/>
          <a:chExt cx="0" cy="0"/>
        </a:xfrm>
      </p:grpSpPr>
      <p:sp>
        <p:nvSpPr>
          <p:cNvPr id="1032" name="Google Shape;1032;g16dc4b7341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 name="Google Shape;1033;g16dc4b7341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https://pixabay.com/en/new-york-city-tribute-in-lights-sky-78181/</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1">
  <p:cSld name="TITLE_1">
    <p:bg>
      <p:bgPr>
        <a:noFill/>
        <a:effectLst/>
      </p:bgPr>
    </p:bg>
    <p:spTree>
      <p:nvGrpSpPr>
        <p:cNvPr id="1" name="Shape 13"/>
        <p:cNvGrpSpPr/>
        <p:nvPr/>
      </p:nvGrpSpPr>
      <p:grpSpPr>
        <a:xfrm>
          <a:off x="0" y="0"/>
          <a:ext cx="0" cy="0"/>
          <a:chOff x="0" y="0"/>
          <a:chExt cx="0" cy="0"/>
        </a:xfrm>
      </p:grpSpPr>
      <p:sp>
        <p:nvSpPr>
          <p:cNvPr id="14" name="Google Shape;14;p3"/>
          <p:cNvSpPr/>
          <p:nvPr/>
        </p:nvSpPr>
        <p:spPr>
          <a:xfrm rot="10800000">
            <a:off x="1404025" y="25489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10800000" flipH="1">
            <a:off x="1404025" y="466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 name="Google Shape;17;p3"/>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0" y="466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0" y="25489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 name="Google Shape;22;p3"/>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latin typeface="Muli"/>
                <a:ea typeface="Muli"/>
                <a:cs typeface="Muli"/>
                <a:sym typeface="Muli"/>
              </a:defRPr>
            </a:lvl2pPr>
            <a:lvl3pPr lvl="2">
              <a:spcBef>
                <a:spcPts val="0"/>
              </a:spcBef>
              <a:spcAft>
                <a:spcPts val="0"/>
              </a:spcAft>
              <a:buNone/>
              <a:defRPr sz="3600">
                <a:solidFill>
                  <a:srgbClr val="FFFFFF"/>
                </a:solidFill>
                <a:latin typeface="Muli"/>
                <a:ea typeface="Muli"/>
                <a:cs typeface="Muli"/>
                <a:sym typeface="Muli"/>
              </a:defRPr>
            </a:lvl3pPr>
            <a:lvl4pPr lvl="3">
              <a:spcBef>
                <a:spcPts val="0"/>
              </a:spcBef>
              <a:spcAft>
                <a:spcPts val="0"/>
              </a:spcAft>
              <a:buNone/>
              <a:defRPr sz="3600">
                <a:solidFill>
                  <a:srgbClr val="FFFFFF"/>
                </a:solidFill>
                <a:latin typeface="Muli"/>
                <a:ea typeface="Muli"/>
                <a:cs typeface="Muli"/>
                <a:sym typeface="Muli"/>
              </a:defRPr>
            </a:lvl4pPr>
            <a:lvl5pPr lvl="4">
              <a:spcBef>
                <a:spcPts val="0"/>
              </a:spcBef>
              <a:spcAft>
                <a:spcPts val="0"/>
              </a:spcAft>
              <a:buNone/>
              <a:defRPr sz="3600">
                <a:solidFill>
                  <a:srgbClr val="FFFFFF"/>
                </a:solidFill>
                <a:latin typeface="Muli"/>
                <a:ea typeface="Muli"/>
                <a:cs typeface="Muli"/>
                <a:sym typeface="Muli"/>
              </a:defRPr>
            </a:lvl5pPr>
            <a:lvl6pPr lvl="5">
              <a:spcBef>
                <a:spcPts val="0"/>
              </a:spcBef>
              <a:spcAft>
                <a:spcPts val="0"/>
              </a:spcAft>
              <a:buNone/>
              <a:defRPr sz="3600">
                <a:solidFill>
                  <a:srgbClr val="FFFFFF"/>
                </a:solidFill>
                <a:latin typeface="Muli"/>
                <a:ea typeface="Muli"/>
                <a:cs typeface="Muli"/>
                <a:sym typeface="Muli"/>
              </a:defRPr>
            </a:lvl6pPr>
            <a:lvl7pPr lvl="6">
              <a:spcBef>
                <a:spcPts val="0"/>
              </a:spcBef>
              <a:spcAft>
                <a:spcPts val="0"/>
              </a:spcAft>
              <a:buNone/>
              <a:defRPr sz="3600">
                <a:solidFill>
                  <a:srgbClr val="FFFFFF"/>
                </a:solidFill>
                <a:latin typeface="Muli"/>
                <a:ea typeface="Muli"/>
                <a:cs typeface="Muli"/>
                <a:sym typeface="Muli"/>
              </a:defRPr>
            </a:lvl7pPr>
            <a:lvl8pPr lvl="7">
              <a:spcBef>
                <a:spcPts val="0"/>
              </a:spcBef>
              <a:spcAft>
                <a:spcPts val="0"/>
              </a:spcAft>
              <a:buNone/>
              <a:defRPr sz="3600">
                <a:solidFill>
                  <a:srgbClr val="FFFFFF"/>
                </a:solidFill>
                <a:latin typeface="Muli"/>
                <a:ea typeface="Muli"/>
                <a:cs typeface="Muli"/>
                <a:sym typeface="Muli"/>
              </a:defRPr>
            </a:lvl8pPr>
            <a:lvl9pPr lvl="8">
              <a:spcBef>
                <a:spcPts val="0"/>
              </a:spcBef>
              <a:spcAft>
                <a:spcPts val="0"/>
              </a:spcAft>
              <a:buNone/>
              <a:defRPr sz="3600">
                <a:solidFill>
                  <a:srgbClr val="FFFFFF"/>
                </a:solidFill>
                <a:latin typeface="Muli"/>
                <a:ea typeface="Muli"/>
                <a:cs typeface="Muli"/>
                <a:sym typeface="Muli"/>
              </a:defRPr>
            </a:lvl9pPr>
          </a:lstStyle>
          <a:p>
            <a:endParaRPr/>
          </a:p>
        </p:txBody>
      </p:sp>
      <p:sp>
        <p:nvSpPr>
          <p:cNvPr id="23" name="Google Shape;23;p3"/>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lvl1pPr lvl="0" algn="r">
              <a:spcBef>
                <a:spcPts val="0"/>
              </a:spcBef>
              <a:spcAft>
                <a:spcPts val="0"/>
              </a:spcAft>
              <a:buNone/>
              <a:defRPr>
                <a:solidFill>
                  <a:srgbClr val="87C5AE"/>
                </a:solidFill>
                <a:latin typeface="Muli"/>
                <a:ea typeface="Muli"/>
                <a:cs typeface="Muli"/>
                <a:sym typeface="Muli"/>
              </a:defRPr>
            </a:lvl1pPr>
            <a:lvl2pPr lvl="1">
              <a:spcBef>
                <a:spcPts val="1600"/>
              </a:spcBef>
              <a:spcAft>
                <a:spcPts val="0"/>
              </a:spcAft>
              <a:buNone/>
              <a:defRPr>
                <a:solidFill>
                  <a:srgbClr val="87C5AE"/>
                </a:solidFill>
                <a:latin typeface="Muli"/>
                <a:ea typeface="Muli"/>
                <a:cs typeface="Muli"/>
                <a:sym typeface="Muli"/>
              </a:defRPr>
            </a:lvl2pPr>
            <a:lvl3pPr lvl="2">
              <a:spcBef>
                <a:spcPts val="1600"/>
              </a:spcBef>
              <a:spcAft>
                <a:spcPts val="0"/>
              </a:spcAft>
              <a:buNone/>
              <a:defRPr>
                <a:solidFill>
                  <a:srgbClr val="87C5AE"/>
                </a:solidFill>
                <a:latin typeface="Muli"/>
                <a:ea typeface="Muli"/>
                <a:cs typeface="Muli"/>
                <a:sym typeface="Muli"/>
              </a:defRPr>
            </a:lvl3pPr>
            <a:lvl4pPr lvl="3">
              <a:spcBef>
                <a:spcPts val="1600"/>
              </a:spcBef>
              <a:spcAft>
                <a:spcPts val="0"/>
              </a:spcAft>
              <a:buNone/>
              <a:defRPr>
                <a:solidFill>
                  <a:srgbClr val="87C5AE"/>
                </a:solidFill>
                <a:latin typeface="Muli"/>
                <a:ea typeface="Muli"/>
                <a:cs typeface="Muli"/>
                <a:sym typeface="Muli"/>
              </a:defRPr>
            </a:lvl4pPr>
            <a:lvl5pPr lvl="4">
              <a:spcBef>
                <a:spcPts val="1600"/>
              </a:spcBef>
              <a:spcAft>
                <a:spcPts val="0"/>
              </a:spcAft>
              <a:buNone/>
              <a:defRPr>
                <a:solidFill>
                  <a:srgbClr val="87C5AE"/>
                </a:solidFill>
                <a:latin typeface="Muli"/>
                <a:ea typeface="Muli"/>
                <a:cs typeface="Muli"/>
                <a:sym typeface="Muli"/>
              </a:defRPr>
            </a:lvl5pPr>
            <a:lvl6pPr lvl="5">
              <a:spcBef>
                <a:spcPts val="1600"/>
              </a:spcBef>
              <a:spcAft>
                <a:spcPts val="0"/>
              </a:spcAft>
              <a:buNone/>
              <a:defRPr>
                <a:solidFill>
                  <a:srgbClr val="87C5AE"/>
                </a:solidFill>
                <a:latin typeface="Muli"/>
                <a:ea typeface="Muli"/>
                <a:cs typeface="Muli"/>
                <a:sym typeface="Muli"/>
              </a:defRPr>
            </a:lvl6pPr>
            <a:lvl7pPr lvl="6">
              <a:spcBef>
                <a:spcPts val="1600"/>
              </a:spcBef>
              <a:spcAft>
                <a:spcPts val="0"/>
              </a:spcAft>
              <a:buNone/>
              <a:defRPr>
                <a:solidFill>
                  <a:srgbClr val="87C5AE"/>
                </a:solidFill>
                <a:latin typeface="Muli"/>
                <a:ea typeface="Muli"/>
                <a:cs typeface="Muli"/>
                <a:sym typeface="Muli"/>
              </a:defRPr>
            </a:lvl7pPr>
            <a:lvl8pPr lvl="7">
              <a:spcBef>
                <a:spcPts val="1600"/>
              </a:spcBef>
              <a:spcAft>
                <a:spcPts val="0"/>
              </a:spcAft>
              <a:buNone/>
              <a:defRPr>
                <a:solidFill>
                  <a:srgbClr val="87C5AE"/>
                </a:solidFill>
                <a:latin typeface="Muli"/>
                <a:ea typeface="Muli"/>
                <a:cs typeface="Muli"/>
                <a:sym typeface="Muli"/>
              </a:defRPr>
            </a:lvl8pPr>
            <a:lvl9pPr lvl="8">
              <a:spcBef>
                <a:spcPts val="1600"/>
              </a:spcBef>
              <a:spcAft>
                <a:spcPts val="1600"/>
              </a:spcAft>
              <a:buNone/>
              <a:defRPr>
                <a:solidFill>
                  <a:srgbClr val="87C5AE"/>
                </a:solidFill>
                <a:latin typeface="Muli"/>
                <a:ea typeface="Muli"/>
                <a:cs typeface="Muli"/>
                <a:sym typeface="Muli"/>
              </a:defRPr>
            </a:lvl9pPr>
          </a:lstStyle>
          <a:p>
            <a:endParaRPr/>
          </a:p>
        </p:txBody>
      </p:sp>
      <p:sp>
        <p:nvSpPr>
          <p:cNvPr id="24" name="Google Shape;24;p3"/>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300">
                <a:solidFill>
                  <a:srgbClr val="FFFFFF"/>
                </a:solidFill>
                <a:latin typeface="Muli"/>
                <a:ea typeface="Muli"/>
                <a:cs typeface="Muli"/>
                <a:sym typeface="Muli"/>
              </a:defRPr>
            </a:lvl1pPr>
            <a:lvl2pPr lvl="1" algn="r" rtl="0">
              <a:spcBef>
                <a:spcPts val="1600"/>
              </a:spcBef>
              <a:spcAft>
                <a:spcPts val="0"/>
              </a:spcAft>
              <a:buNone/>
              <a:defRPr sz="1300">
                <a:solidFill>
                  <a:srgbClr val="FFFFFF"/>
                </a:solidFill>
                <a:latin typeface="Muli"/>
                <a:ea typeface="Muli"/>
                <a:cs typeface="Muli"/>
                <a:sym typeface="Muli"/>
              </a:defRPr>
            </a:lvl2pPr>
            <a:lvl3pPr lvl="2" algn="r" rtl="0">
              <a:spcBef>
                <a:spcPts val="1600"/>
              </a:spcBef>
              <a:spcAft>
                <a:spcPts val="0"/>
              </a:spcAft>
              <a:buNone/>
              <a:defRPr sz="1300">
                <a:solidFill>
                  <a:srgbClr val="FFFFFF"/>
                </a:solidFill>
                <a:latin typeface="Muli"/>
                <a:ea typeface="Muli"/>
                <a:cs typeface="Muli"/>
                <a:sym typeface="Muli"/>
              </a:defRPr>
            </a:lvl3pPr>
            <a:lvl4pPr lvl="3" algn="r" rtl="0">
              <a:spcBef>
                <a:spcPts val="1600"/>
              </a:spcBef>
              <a:spcAft>
                <a:spcPts val="0"/>
              </a:spcAft>
              <a:buNone/>
              <a:defRPr sz="1300">
                <a:solidFill>
                  <a:srgbClr val="FFFFFF"/>
                </a:solidFill>
                <a:latin typeface="Muli"/>
                <a:ea typeface="Muli"/>
                <a:cs typeface="Muli"/>
                <a:sym typeface="Muli"/>
              </a:defRPr>
            </a:lvl4pPr>
            <a:lvl5pPr lvl="4" algn="r" rtl="0">
              <a:spcBef>
                <a:spcPts val="1600"/>
              </a:spcBef>
              <a:spcAft>
                <a:spcPts val="0"/>
              </a:spcAft>
              <a:buNone/>
              <a:defRPr sz="1300">
                <a:solidFill>
                  <a:srgbClr val="FFFFFF"/>
                </a:solidFill>
                <a:latin typeface="Muli"/>
                <a:ea typeface="Muli"/>
                <a:cs typeface="Muli"/>
                <a:sym typeface="Muli"/>
              </a:defRPr>
            </a:lvl5pPr>
            <a:lvl6pPr lvl="5" algn="r" rtl="0">
              <a:spcBef>
                <a:spcPts val="1600"/>
              </a:spcBef>
              <a:spcAft>
                <a:spcPts val="0"/>
              </a:spcAft>
              <a:buNone/>
              <a:defRPr sz="1300">
                <a:solidFill>
                  <a:srgbClr val="FFFFFF"/>
                </a:solidFill>
                <a:latin typeface="Muli"/>
                <a:ea typeface="Muli"/>
                <a:cs typeface="Muli"/>
                <a:sym typeface="Muli"/>
              </a:defRPr>
            </a:lvl6pPr>
            <a:lvl7pPr lvl="6" algn="r" rtl="0">
              <a:spcBef>
                <a:spcPts val="1600"/>
              </a:spcBef>
              <a:spcAft>
                <a:spcPts val="0"/>
              </a:spcAft>
              <a:buNone/>
              <a:defRPr sz="1300">
                <a:solidFill>
                  <a:srgbClr val="FFFFFF"/>
                </a:solidFill>
                <a:latin typeface="Muli"/>
                <a:ea typeface="Muli"/>
                <a:cs typeface="Muli"/>
                <a:sym typeface="Muli"/>
              </a:defRPr>
            </a:lvl7pPr>
            <a:lvl8pPr lvl="7" algn="r" rtl="0">
              <a:spcBef>
                <a:spcPts val="1600"/>
              </a:spcBef>
              <a:spcAft>
                <a:spcPts val="0"/>
              </a:spcAft>
              <a:buNone/>
              <a:defRPr sz="1300">
                <a:solidFill>
                  <a:srgbClr val="FFFFFF"/>
                </a:solidFill>
                <a:latin typeface="Muli"/>
                <a:ea typeface="Muli"/>
                <a:cs typeface="Muli"/>
                <a:sym typeface="Muli"/>
              </a:defRPr>
            </a:lvl8pPr>
            <a:lvl9pPr lvl="8" algn="r" rtl="0">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6" name="Google Shape;11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7"/>
        <p:cNvGrpSpPr/>
        <p:nvPr/>
      </p:nvGrpSpPr>
      <p:grpSpPr>
        <a:xfrm>
          <a:off x="0" y="0"/>
          <a:ext cx="0" cy="0"/>
          <a:chOff x="0" y="0"/>
          <a:chExt cx="0" cy="0"/>
        </a:xfrm>
      </p:grpSpPr>
      <p:sp>
        <p:nvSpPr>
          <p:cNvPr id="118" name="Google Shape;118;p1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20" name="Google Shape;120;p1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21" name="Google Shape;121;p1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22" name="Google Shape;12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3"/>
        <p:cNvGrpSpPr/>
        <p:nvPr/>
      </p:nvGrpSpPr>
      <p:grpSpPr>
        <a:xfrm>
          <a:off x="0" y="0"/>
          <a:ext cx="0" cy="0"/>
          <a:chOff x="0" y="0"/>
          <a:chExt cx="0" cy="0"/>
        </a:xfrm>
      </p:grpSpPr>
      <p:sp>
        <p:nvSpPr>
          <p:cNvPr id="124" name="Google Shape;124;p1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125" name="Google Shape;125;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6"/>
        <p:cNvGrpSpPr/>
        <p:nvPr/>
      </p:nvGrpSpPr>
      <p:grpSpPr>
        <a:xfrm>
          <a:off x="0" y="0"/>
          <a:ext cx="0" cy="0"/>
          <a:chOff x="0" y="0"/>
          <a:chExt cx="0" cy="0"/>
        </a:xfrm>
      </p:grpSpPr>
      <p:sp>
        <p:nvSpPr>
          <p:cNvPr id="127" name="Google Shape;127;p1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8" name="Google Shape;128;p1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129" name="Google Shape;129;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0"/>
        <p:cNvGrpSpPr/>
        <p:nvPr/>
      </p:nvGrpSpPr>
      <p:grpSpPr>
        <a:xfrm>
          <a:off x="0" y="0"/>
          <a:ext cx="0" cy="0"/>
          <a:chOff x="0" y="0"/>
          <a:chExt cx="0" cy="0"/>
        </a:xfrm>
      </p:grpSpPr>
      <p:sp>
        <p:nvSpPr>
          <p:cNvPr id="131" name="Google Shape;131;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Icon Descriptions">
  <p:cSld name="BLANK_2">
    <p:spTree>
      <p:nvGrpSpPr>
        <p:cNvPr id="1" name="Shape 151"/>
        <p:cNvGrpSpPr/>
        <p:nvPr/>
      </p:nvGrpSpPr>
      <p:grpSpPr>
        <a:xfrm>
          <a:off x="0" y="0"/>
          <a:ext cx="0" cy="0"/>
          <a:chOff x="0" y="0"/>
          <a:chExt cx="0" cy="0"/>
        </a:xfrm>
      </p:grpSpPr>
      <p:sp>
        <p:nvSpPr>
          <p:cNvPr id="152" name="Google Shape;15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3" name="Google Shape;153;p21"/>
          <p:cNvSpPr txBox="1">
            <a:spLocks noGrp="1"/>
          </p:cNvSpPr>
          <p:nvPr>
            <p:ph type="title"/>
          </p:nvPr>
        </p:nvSpPr>
        <p:spPr>
          <a:xfrm>
            <a:off x="391150" y="264025"/>
            <a:ext cx="4058100" cy="1075500"/>
          </a:xfrm>
          <a:prstGeom prst="rect">
            <a:avLst/>
          </a:prstGeom>
        </p:spPr>
        <p:txBody>
          <a:bodyPr spcFirstLastPara="1" wrap="square" lIns="91425" tIns="91425" rIns="91425" bIns="91425" anchor="t" anchorCtr="0">
            <a:noAutofit/>
          </a:bodyPr>
          <a:lstStyle>
            <a:lvl1pPr lvl="0">
              <a:spcBef>
                <a:spcPts val="0"/>
              </a:spcBef>
              <a:spcAft>
                <a:spcPts val="0"/>
              </a:spcAft>
              <a:buNone/>
              <a:defRPr>
                <a:latin typeface="Muli"/>
                <a:ea typeface="Muli"/>
                <a:cs typeface="Muli"/>
                <a:sym typeface="Muli"/>
              </a:defRPr>
            </a:lvl1pPr>
            <a:lvl2pPr lvl="1">
              <a:spcBef>
                <a:spcPts val="0"/>
              </a:spcBef>
              <a:spcAft>
                <a:spcPts val="0"/>
              </a:spcAft>
              <a:buNone/>
              <a:defRPr>
                <a:latin typeface="Muli"/>
                <a:ea typeface="Muli"/>
                <a:cs typeface="Muli"/>
                <a:sym typeface="Muli"/>
              </a:defRPr>
            </a:lvl2pPr>
            <a:lvl3pPr lvl="2">
              <a:spcBef>
                <a:spcPts val="0"/>
              </a:spcBef>
              <a:spcAft>
                <a:spcPts val="0"/>
              </a:spcAft>
              <a:buNone/>
              <a:defRPr>
                <a:latin typeface="Muli"/>
                <a:ea typeface="Muli"/>
                <a:cs typeface="Muli"/>
                <a:sym typeface="Muli"/>
              </a:defRPr>
            </a:lvl3pPr>
            <a:lvl4pPr lvl="3">
              <a:spcBef>
                <a:spcPts val="0"/>
              </a:spcBef>
              <a:spcAft>
                <a:spcPts val="0"/>
              </a:spcAft>
              <a:buNone/>
              <a:defRPr>
                <a:latin typeface="Muli"/>
                <a:ea typeface="Muli"/>
                <a:cs typeface="Muli"/>
                <a:sym typeface="Muli"/>
              </a:defRPr>
            </a:lvl4pPr>
            <a:lvl5pPr lvl="4">
              <a:spcBef>
                <a:spcPts val="0"/>
              </a:spcBef>
              <a:spcAft>
                <a:spcPts val="0"/>
              </a:spcAft>
              <a:buNone/>
              <a:defRPr>
                <a:latin typeface="Muli"/>
                <a:ea typeface="Muli"/>
                <a:cs typeface="Muli"/>
                <a:sym typeface="Muli"/>
              </a:defRPr>
            </a:lvl5pPr>
            <a:lvl6pPr lvl="5">
              <a:spcBef>
                <a:spcPts val="0"/>
              </a:spcBef>
              <a:spcAft>
                <a:spcPts val="0"/>
              </a:spcAft>
              <a:buNone/>
              <a:defRPr>
                <a:latin typeface="Muli"/>
                <a:ea typeface="Muli"/>
                <a:cs typeface="Muli"/>
                <a:sym typeface="Muli"/>
              </a:defRPr>
            </a:lvl6pPr>
            <a:lvl7pPr lvl="6">
              <a:spcBef>
                <a:spcPts val="0"/>
              </a:spcBef>
              <a:spcAft>
                <a:spcPts val="0"/>
              </a:spcAft>
              <a:buNone/>
              <a:defRPr>
                <a:latin typeface="Muli"/>
                <a:ea typeface="Muli"/>
                <a:cs typeface="Muli"/>
                <a:sym typeface="Muli"/>
              </a:defRPr>
            </a:lvl7pPr>
            <a:lvl8pPr lvl="7">
              <a:spcBef>
                <a:spcPts val="0"/>
              </a:spcBef>
              <a:spcAft>
                <a:spcPts val="0"/>
              </a:spcAft>
              <a:buNone/>
              <a:defRPr>
                <a:latin typeface="Muli"/>
                <a:ea typeface="Muli"/>
                <a:cs typeface="Muli"/>
                <a:sym typeface="Muli"/>
              </a:defRPr>
            </a:lvl8pPr>
            <a:lvl9pPr lvl="8">
              <a:spcBef>
                <a:spcPts val="0"/>
              </a:spcBef>
              <a:spcAft>
                <a:spcPts val="0"/>
              </a:spcAft>
              <a:buNone/>
              <a:defRPr>
                <a:latin typeface="Muli"/>
                <a:ea typeface="Muli"/>
                <a:cs typeface="Muli"/>
                <a:sym typeface="Muli"/>
              </a:defRPr>
            </a:lvl9pPr>
          </a:lstStyle>
          <a:p>
            <a:endParaRPr/>
          </a:p>
        </p:txBody>
      </p:sp>
      <p:sp>
        <p:nvSpPr>
          <p:cNvPr id="154" name="Google Shape;154;p21"/>
          <p:cNvSpPr txBox="1">
            <a:spLocks noGrp="1"/>
          </p:cNvSpPr>
          <p:nvPr>
            <p:ph type="body" idx="1"/>
          </p:nvPr>
        </p:nvSpPr>
        <p:spPr>
          <a:xfrm>
            <a:off x="547600" y="1388425"/>
            <a:ext cx="3598500" cy="3668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Sides">
  <p:cSld name="BLANK_1">
    <p:spTree>
      <p:nvGrpSpPr>
        <p:cNvPr id="1" name="Shape 155"/>
        <p:cNvGrpSpPr/>
        <p:nvPr/>
      </p:nvGrpSpPr>
      <p:grpSpPr>
        <a:xfrm>
          <a:off x="0" y="0"/>
          <a:ext cx="0" cy="0"/>
          <a:chOff x="0" y="0"/>
          <a:chExt cx="0" cy="0"/>
        </a:xfrm>
      </p:grpSpPr>
      <p:sp>
        <p:nvSpPr>
          <p:cNvPr id="156" name="Google Shape;15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7" name="Google Shape;157;p22"/>
          <p:cNvSpPr/>
          <p:nvPr/>
        </p:nvSpPr>
        <p:spPr>
          <a:xfrm>
            <a:off x="0" y="0"/>
            <a:ext cx="37785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 name="Google Shape;158;p22"/>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noAutofit/>
          </a:bodyPr>
          <a:lstStyle>
            <a:lvl1pPr lvl="0">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defRPr>
            </a:lvl2pPr>
            <a:lvl3pPr lvl="2">
              <a:spcBef>
                <a:spcPts val="0"/>
              </a:spcBef>
              <a:spcAft>
                <a:spcPts val="0"/>
              </a:spcAft>
              <a:buNone/>
              <a:defRPr sz="3600">
                <a:solidFill>
                  <a:srgbClr val="FFFFFF"/>
                </a:solidFill>
              </a:defRPr>
            </a:lvl3pPr>
            <a:lvl4pPr lvl="3">
              <a:spcBef>
                <a:spcPts val="0"/>
              </a:spcBef>
              <a:spcAft>
                <a:spcPts val="0"/>
              </a:spcAft>
              <a:buNone/>
              <a:defRPr sz="3600">
                <a:solidFill>
                  <a:srgbClr val="FFFFFF"/>
                </a:solidFill>
              </a:defRPr>
            </a:lvl4pPr>
            <a:lvl5pPr lvl="4">
              <a:spcBef>
                <a:spcPts val="0"/>
              </a:spcBef>
              <a:spcAft>
                <a:spcPts val="0"/>
              </a:spcAft>
              <a:buNone/>
              <a:defRPr sz="3600">
                <a:solidFill>
                  <a:srgbClr val="FFFFFF"/>
                </a:solidFill>
              </a:defRPr>
            </a:lvl5pPr>
            <a:lvl6pPr lvl="5">
              <a:spcBef>
                <a:spcPts val="0"/>
              </a:spcBef>
              <a:spcAft>
                <a:spcPts val="0"/>
              </a:spcAft>
              <a:buNone/>
              <a:defRPr sz="3600">
                <a:solidFill>
                  <a:srgbClr val="FFFFFF"/>
                </a:solidFill>
              </a:defRPr>
            </a:lvl6pPr>
            <a:lvl7pPr lvl="6">
              <a:spcBef>
                <a:spcPts val="0"/>
              </a:spcBef>
              <a:spcAft>
                <a:spcPts val="0"/>
              </a:spcAft>
              <a:buNone/>
              <a:defRPr sz="3600">
                <a:solidFill>
                  <a:srgbClr val="FFFFFF"/>
                </a:solidFill>
              </a:defRPr>
            </a:lvl7pPr>
            <a:lvl8pPr lvl="7">
              <a:spcBef>
                <a:spcPts val="0"/>
              </a:spcBef>
              <a:spcAft>
                <a:spcPts val="0"/>
              </a:spcAft>
              <a:buNone/>
              <a:defRPr sz="3600">
                <a:solidFill>
                  <a:srgbClr val="FFFFFF"/>
                </a:solidFill>
              </a:defRPr>
            </a:lvl8pPr>
            <a:lvl9pPr lvl="8">
              <a:spcBef>
                <a:spcPts val="0"/>
              </a:spcBef>
              <a:spcAft>
                <a:spcPts val="0"/>
              </a:spcAft>
              <a:buNone/>
              <a:defRPr sz="3600">
                <a:solidFill>
                  <a:srgbClr val="FFFFFF"/>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Sides 1">
  <p:cSld name="BLANK_1_1">
    <p:spTree>
      <p:nvGrpSpPr>
        <p:cNvPr id="1" name="Shape 169"/>
        <p:cNvGrpSpPr/>
        <p:nvPr/>
      </p:nvGrpSpPr>
      <p:grpSpPr>
        <a:xfrm>
          <a:off x="0" y="0"/>
          <a:ext cx="0" cy="0"/>
          <a:chOff x="0" y="0"/>
          <a:chExt cx="0" cy="0"/>
        </a:xfrm>
      </p:grpSpPr>
      <p:sp>
        <p:nvSpPr>
          <p:cNvPr id="170" name="Google Shape;170;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1" name="Google Shape;171;p25"/>
          <p:cNvSpPr/>
          <p:nvPr/>
        </p:nvSpPr>
        <p:spPr>
          <a:xfrm>
            <a:off x="4537225" y="0"/>
            <a:ext cx="46068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 name="Google Shape;172;p25"/>
          <p:cNvSpPr txBox="1">
            <a:spLocks noGrp="1"/>
          </p:cNvSpPr>
          <p:nvPr>
            <p:ph type="subTitle" idx="1"/>
          </p:nvPr>
        </p:nvSpPr>
        <p:spPr>
          <a:xfrm>
            <a:off x="752950" y="3500700"/>
            <a:ext cx="31095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79B29D"/>
                </a:solidFill>
                <a:latin typeface="Muli"/>
                <a:ea typeface="Muli"/>
                <a:cs typeface="Muli"/>
                <a:sym typeface="Muli"/>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73" name="Google Shape;173;p25"/>
          <p:cNvSpPr txBox="1">
            <a:spLocks noGrp="1"/>
          </p:cNvSpPr>
          <p:nvPr>
            <p:ph type="subTitle" idx="2"/>
          </p:nvPr>
        </p:nvSpPr>
        <p:spPr>
          <a:xfrm>
            <a:off x="5285875" y="3500700"/>
            <a:ext cx="31095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FFFFFF"/>
                </a:solidFill>
                <a:latin typeface="Muli"/>
                <a:ea typeface="Muli"/>
                <a:cs typeface="Muli"/>
                <a:sym typeface="Muli"/>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1">
  <p:cSld name="TITLE_1_1">
    <p:bg>
      <p:bgPr>
        <a:noFill/>
        <a:effectLst/>
      </p:bgPr>
    </p:bg>
    <p:spTree>
      <p:nvGrpSpPr>
        <p:cNvPr id="1" name="Shape 25"/>
        <p:cNvGrpSpPr/>
        <p:nvPr/>
      </p:nvGrpSpPr>
      <p:grpSpPr>
        <a:xfrm>
          <a:off x="0" y="0"/>
          <a:ext cx="0" cy="0"/>
          <a:chOff x="0" y="0"/>
          <a:chExt cx="0" cy="0"/>
        </a:xfrm>
      </p:grpSpPr>
      <p:sp>
        <p:nvSpPr>
          <p:cNvPr id="26" name="Google Shape;26;p4"/>
          <p:cNvSpPr/>
          <p:nvPr/>
        </p:nvSpPr>
        <p:spPr>
          <a:xfrm rot="10800000">
            <a:off x="1404025" y="25489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 name="Google Shape;27;p4"/>
          <p:cNvSpPr/>
          <p:nvPr/>
        </p:nvSpPr>
        <p:spPr>
          <a:xfrm rot="10800000" flipH="1">
            <a:off x="1404025" y="466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 name="Google Shape;29;p4"/>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 name="Google Shape;33;p4"/>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 name="Google Shape;34;p4"/>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solidFill>
                  <a:srgbClr val="FFFFFF"/>
                </a:solidFill>
                <a:latin typeface="Muli"/>
                <a:ea typeface="Muli"/>
                <a:cs typeface="Muli"/>
                <a:sym typeface="Muli"/>
              </a:defRPr>
            </a:lvl1pPr>
            <a:lvl2pPr lvl="1" rtl="0">
              <a:spcBef>
                <a:spcPts val="0"/>
              </a:spcBef>
              <a:spcAft>
                <a:spcPts val="0"/>
              </a:spcAft>
              <a:buNone/>
              <a:defRPr sz="3600">
                <a:solidFill>
                  <a:srgbClr val="FFFFFF"/>
                </a:solidFill>
                <a:latin typeface="Muli"/>
                <a:ea typeface="Muli"/>
                <a:cs typeface="Muli"/>
                <a:sym typeface="Muli"/>
              </a:defRPr>
            </a:lvl2pPr>
            <a:lvl3pPr lvl="2" rtl="0">
              <a:spcBef>
                <a:spcPts val="0"/>
              </a:spcBef>
              <a:spcAft>
                <a:spcPts val="0"/>
              </a:spcAft>
              <a:buNone/>
              <a:defRPr sz="3600">
                <a:solidFill>
                  <a:srgbClr val="FFFFFF"/>
                </a:solidFill>
                <a:latin typeface="Muli"/>
                <a:ea typeface="Muli"/>
                <a:cs typeface="Muli"/>
                <a:sym typeface="Muli"/>
              </a:defRPr>
            </a:lvl3pPr>
            <a:lvl4pPr lvl="3" rtl="0">
              <a:spcBef>
                <a:spcPts val="0"/>
              </a:spcBef>
              <a:spcAft>
                <a:spcPts val="0"/>
              </a:spcAft>
              <a:buNone/>
              <a:defRPr sz="3600">
                <a:solidFill>
                  <a:srgbClr val="FFFFFF"/>
                </a:solidFill>
                <a:latin typeface="Muli"/>
                <a:ea typeface="Muli"/>
                <a:cs typeface="Muli"/>
                <a:sym typeface="Muli"/>
              </a:defRPr>
            </a:lvl4pPr>
            <a:lvl5pPr lvl="4" rtl="0">
              <a:spcBef>
                <a:spcPts val="0"/>
              </a:spcBef>
              <a:spcAft>
                <a:spcPts val="0"/>
              </a:spcAft>
              <a:buNone/>
              <a:defRPr sz="3600">
                <a:solidFill>
                  <a:srgbClr val="FFFFFF"/>
                </a:solidFill>
                <a:latin typeface="Muli"/>
                <a:ea typeface="Muli"/>
                <a:cs typeface="Muli"/>
                <a:sym typeface="Muli"/>
              </a:defRPr>
            </a:lvl5pPr>
            <a:lvl6pPr lvl="5" rtl="0">
              <a:spcBef>
                <a:spcPts val="0"/>
              </a:spcBef>
              <a:spcAft>
                <a:spcPts val="0"/>
              </a:spcAft>
              <a:buNone/>
              <a:defRPr sz="3600">
                <a:solidFill>
                  <a:srgbClr val="FFFFFF"/>
                </a:solidFill>
                <a:latin typeface="Muli"/>
                <a:ea typeface="Muli"/>
                <a:cs typeface="Muli"/>
                <a:sym typeface="Muli"/>
              </a:defRPr>
            </a:lvl6pPr>
            <a:lvl7pPr lvl="6" rtl="0">
              <a:spcBef>
                <a:spcPts val="0"/>
              </a:spcBef>
              <a:spcAft>
                <a:spcPts val="0"/>
              </a:spcAft>
              <a:buNone/>
              <a:defRPr sz="3600">
                <a:solidFill>
                  <a:srgbClr val="FFFFFF"/>
                </a:solidFill>
                <a:latin typeface="Muli"/>
                <a:ea typeface="Muli"/>
                <a:cs typeface="Muli"/>
                <a:sym typeface="Muli"/>
              </a:defRPr>
            </a:lvl7pPr>
            <a:lvl8pPr lvl="7" rtl="0">
              <a:spcBef>
                <a:spcPts val="0"/>
              </a:spcBef>
              <a:spcAft>
                <a:spcPts val="0"/>
              </a:spcAft>
              <a:buNone/>
              <a:defRPr sz="3600">
                <a:solidFill>
                  <a:srgbClr val="FFFFFF"/>
                </a:solidFill>
                <a:latin typeface="Muli"/>
                <a:ea typeface="Muli"/>
                <a:cs typeface="Muli"/>
                <a:sym typeface="Muli"/>
              </a:defRPr>
            </a:lvl8pPr>
            <a:lvl9pPr lvl="8" rtl="0">
              <a:spcBef>
                <a:spcPts val="0"/>
              </a:spcBef>
              <a:spcAft>
                <a:spcPts val="0"/>
              </a:spcAft>
              <a:buNone/>
              <a:defRPr sz="3600">
                <a:solidFill>
                  <a:srgbClr val="FFFFFF"/>
                </a:solidFill>
                <a:latin typeface="Muli"/>
                <a:ea typeface="Muli"/>
                <a:cs typeface="Muli"/>
                <a:sym typeface="Muli"/>
              </a:defRPr>
            </a:lvl9pPr>
          </a:lstStyle>
          <a:p>
            <a:endParaRPr/>
          </a:p>
        </p:txBody>
      </p:sp>
      <p:sp>
        <p:nvSpPr>
          <p:cNvPr id="35" name="Google Shape;35;p4"/>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9FC5E8"/>
                </a:solidFill>
                <a:latin typeface="Muli"/>
                <a:ea typeface="Muli"/>
                <a:cs typeface="Muli"/>
                <a:sym typeface="Muli"/>
              </a:defRPr>
            </a:lvl1pPr>
            <a:lvl2pPr lvl="1" rtl="0">
              <a:spcBef>
                <a:spcPts val="1600"/>
              </a:spcBef>
              <a:spcAft>
                <a:spcPts val="0"/>
              </a:spcAft>
              <a:buNone/>
              <a:defRPr>
                <a:solidFill>
                  <a:srgbClr val="9FC5E8"/>
                </a:solidFill>
                <a:latin typeface="Muli"/>
                <a:ea typeface="Muli"/>
                <a:cs typeface="Muli"/>
                <a:sym typeface="Muli"/>
              </a:defRPr>
            </a:lvl2pPr>
            <a:lvl3pPr lvl="2" rtl="0">
              <a:spcBef>
                <a:spcPts val="1600"/>
              </a:spcBef>
              <a:spcAft>
                <a:spcPts val="0"/>
              </a:spcAft>
              <a:buNone/>
              <a:defRPr>
                <a:solidFill>
                  <a:srgbClr val="9FC5E8"/>
                </a:solidFill>
                <a:latin typeface="Muli"/>
                <a:ea typeface="Muli"/>
                <a:cs typeface="Muli"/>
                <a:sym typeface="Muli"/>
              </a:defRPr>
            </a:lvl3pPr>
            <a:lvl4pPr lvl="3" rtl="0">
              <a:spcBef>
                <a:spcPts val="1600"/>
              </a:spcBef>
              <a:spcAft>
                <a:spcPts val="0"/>
              </a:spcAft>
              <a:buNone/>
              <a:defRPr>
                <a:solidFill>
                  <a:srgbClr val="9FC5E8"/>
                </a:solidFill>
                <a:latin typeface="Muli"/>
                <a:ea typeface="Muli"/>
                <a:cs typeface="Muli"/>
                <a:sym typeface="Muli"/>
              </a:defRPr>
            </a:lvl4pPr>
            <a:lvl5pPr lvl="4" rtl="0">
              <a:spcBef>
                <a:spcPts val="1600"/>
              </a:spcBef>
              <a:spcAft>
                <a:spcPts val="0"/>
              </a:spcAft>
              <a:buNone/>
              <a:defRPr>
                <a:solidFill>
                  <a:srgbClr val="9FC5E8"/>
                </a:solidFill>
                <a:latin typeface="Muli"/>
                <a:ea typeface="Muli"/>
                <a:cs typeface="Muli"/>
                <a:sym typeface="Muli"/>
              </a:defRPr>
            </a:lvl5pPr>
            <a:lvl6pPr lvl="5" rtl="0">
              <a:spcBef>
                <a:spcPts val="1600"/>
              </a:spcBef>
              <a:spcAft>
                <a:spcPts val="0"/>
              </a:spcAft>
              <a:buNone/>
              <a:defRPr>
                <a:solidFill>
                  <a:srgbClr val="9FC5E8"/>
                </a:solidFill>
                <a:latin typeface="Muli"/>
                <a:ea typeface="Muli"/>
                <a:cs typeface="Muli"/>
                <a:sym typeface="Muli"/>
              </a:defRPr>
            </a:lvl6pPr>
            <a:lvl7pPr lvl="6" rtl="0">
              <a:spcBef>
                <a:spcPts val="1600"/>
              </a:spcBef>
              <a:spcAft>
                <a:spcPts val="0"/>
              </a:spcAft>
              <a:buNone/>
              <a:defRPr>
                <a:solidFill>
                  <a:srgbClr val="9FC5E8"/>
                </a:solidFill>
                <a:latin typeface="Muli"/>
                <a:ea typeface="Muli"/>
                <a:cs typeface="Muli"/>
                <a:sym typeface="Muli"/>
              </a:defRPr>
            </a:lvl7pPr>
            <a:lvl8pPr lvl="7" rtl="0">
              <a:spcBef>
                <a:spcPts val="1600"/>
              </a:spcBef>
              <a:spcAft>
                <a:spcPts val="0"/>
              </a:spcAft>
              <a:buNone/>
              <a:defRPr>
                <a:solidFill>
                  <a:srgbClr val="9FC5E8"/>
                </a:solidFill>
                <a:latin typeface="Muli"/>
                <a:ea typeface="Muli"/>
                <a:cs typeface="Muli"/>
                <a:sym typeface="Muli"/>
              </a:defRPr>
            </a:lvl8pPr>
            <a:lvl9pPr lvl="8" rtl="0">
              <a:spcBef>
                <a:spcPts val="1600"/>
              </a:spcBef>
              <a:spcAft>
                <a:spcPts val="1600"/>
              </a:spcAft>
              <a:buNone/>
              <a:defRPr>
                <a:solidFill>
                  <a:srgbClr val="9FC5E8"/>
                </a:solidFill>
                <a:latin typeface="Muli"/>
                <a:ea typeface="Muli"/>
                <a:cs typeface="Muli"/>
                <a:sym typeface="Muli"/>
              </a:defRPr>
            </a:lvl9pPr>
          </a:lstStyle>
          <a:p>
            <a:endParaRPr/>
          </a:p>
        </p:txBody>
      </p:sp>
      <p:sp>
        <p:nvSpPr>
          <p:cNvPr id="36" name="Google Shape;36;p4"/>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1300">
                <a:solidFill>
                  <a:srgbClr val="FFFFFF"/>
                </a:solidFill>
                <a:latin typeface="Muli"/>
                <a:ea typeface="Muli"/>
                <a:cs typeface="Muli"/>
                <a:sym typeface="Muli"/>
              </a:defRPr>
            </a:lvl1pPr>
            <a:lvl2pPr lvl="1" algn="r">
              <a:spcBef>
                <a:spcPts val="1600"/>
              </a:spcBef>
              <a:spcAft>
                <a:spcPts val="0"/>
              </a:spcAft>
              <a:buNone/>
              <a:defRPr sz="1300">
                <a:solidFill>
                  <a:srgbClr val="FFFFFF"/>
                </a:solidFill>
                <a:latin typeface="Muli"/>
                <a:ea typeface="Muli"/>
                <a:cs typeface="Muli"/>
                <a:sym typeface="Muli"/>
              </a:defRPr>
            </a:lvl2pPr>
            <a:lvl3pPr lvl="2" algn="r">
              <a:spcBef>
                <a:spcPts val="1600"/>
              </a:spcBef>
              <a:spcAft>
                <a:spcPts val="0"/>
              </a:spcAft>
              <a:buNone/>
              <a:defRPr sz="1300">
                <a:solidFill>
                  <a:srgbClr val="FFFFFF"/>
                </a:solidFill>
                <a:latin typeface="Muli"/>
                <a:ea typeface="Muli"/>
                <a:cs typeface="Muli"/>
                <a:sym typeface="Muli"/>
              </a:defRPr>
            </a:lvl3pPr>
            <a:lvl4pPr lvl="3" algn="r">
              <a:spcBef>
                <a:spcPts val="1600"/>
              </a:spcBef>
              <a:spcAft>
                <a:spcPts val="0"/>
              </a:spcAft>
              <a:buNone/>
              <a:defRPr sz="1300">
                <a:solidFill>
                  <a:srgbClr val="FFFFFF"/>
                </a:solidFill>
                <a:latin typeface="Muli"/>
                <a:ea typeface="Muli"/>
                <a:cs typeface="Muli"/>
                <a:sym typeface="Muli"/>
              </a:defRPr>
            </a:lvl4pPr>
            <a:lvl5pPr lvl="4" algn="r">
              <a:spcBef>
                <a:spcPts val="1600"/>
              </a:spcBef>
              <a:spcAft>
                <a:spcPts val="0"/>
              </a:spcAft>
              <a:buNone/>
              <a:defRPr sz="1300">
                <a:solidFill>
                  <a:srgbClr val="FFFFFF"/>
                </a:solidFill>
                <a:latin typeface="Muli"/>
                <a:ea typeface="Muli"/>
                <a:cs typeface="Muli"/>
                <a:sym typeface="Muli"/>
              </a:defRPr>
            </a:lvl5pPr>
            <a:lvl6pPr lvl="5" algn="r">
              <a:spcBef>
                <a:spcPts val="1600"/>
              </a:spcBef>
              <a:spcAft>
                <a:spcPts val="0"/>
              </a:spcAft>
              <a:buNone/>
              <a:defRPr sz="1300">
                <a:solidFill>
                  <a:srgbClr val="FFFFFF"/>
                </a:solidFill>
                <a:latin typeface="Muli"/>
                <a:ea typeface="Muli"/>
                <a:cs typeface="Muli"/>
                <a:sym typeface="Muli"/>
              </a:defRPr>
            </a:lvl6pPr>
            <a:lvl7pPr lvl="6" algn="r">
              <a:spcBef>
                <a:spcPts val="1600"/>
              </a:spcBef>
              <a:spcAft>
                <a:spcPts val="0"/>
              </a:spcAft>
              <a:buNone/>
              <a:defRPr sz="1300">
                <a:solidFill>
                  <a:srgbClr val="FFFFFF"/>
                </a:solidFill>
                <a:latin typeface="Muli"/>
                <a:ea typeface="Muli"/>
                <a:cs typeface="Muli"/>
                <a:sym typeface="Muli"/>
              </a:defRPr>
            </a:lvl7pPr>
            <a:lvl8pPr lvl="7" algn="r">
              <a:spcBef>
                <a:spcPts val="1600"/>
              </a:spcBef>
              <a:spcAft>
                <a:spcPts val="0"/>
              </a:spcAft>
              <a:buNone/>
              <a:defRPr sz="1300">
                <a:solidFill>
                  <a:srgbClr val="FFFFFF"/>
                </a:solidFill>
                <a:latin typeface="Muli"/>
                <a:ea typeface="Muli"/>
                <a:cs typeface="Muli"/>
                <a:sym typeface="Muli"/>
              </a:defRPr>
            </a:lvl8pPr>
            <a:lvl9pPr lvl="8" algn="r">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9" name="Google Shape;4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50"/>
        <p:cNvGrpSpPr/>
        <p:nvPr/>
      </p:nvGrpSpPr>
      <p:grpSpPr>
        <a:xfrm>
          <a:off x="0" y="0"/>
          <a:ext cx="0" cy="0"/>
          <a:chOff x="0" y="0"/>
          <a:chExt cx="0" cy="0"/>
        </a:xfrm>
      </p:grpSpPr>
      <p:sp>
        <p:nvSpPr>
          <p:cNvPr id="51" name="Google Shape;51;p7"/>
          <p:cNvSpPr/>
          <p:nvPr/>
        </p:nvSpPr>
        <p:spPr>
          <a:xfrm>
            <a:off x="7119100" y="0"/>
            <a:ext cx="2025000" cy="5143500"/>
          </a:xfrm>
          <a:prstGeom prst="rect">
            <a:avLst/>
          </a:prstGeom>
          <a:solidFill>
            <a:srgbClr val="85C4AC">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2" name="Google Shape;52;p7"/>
          <p:cNvSpPr/>
          <p:nvPr/>
        </p:nvSpPr>
        <p:spPr>
          <a:xfrm>
            <a:off x="0" y="0"/>
            <a:ext cx="2147700" cy="5143500"/>
          </a:xfrm>
          <a:prstGeom prst="rect">
            <a:avLst/>
          </a:prstGeom>
          <a:solidFill>
            <a:srgbClr val="68998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 name="Google Shape;53;p7"/>
          <p:cNvSpPr/>
          <p:nvPr/>
        </p:nvSpPr>
        <p:spPr>
          <a:xfrm>
            <a:off x="2147700" y="0"/>
            <a:ext cx="2595000" cy="5143500"/>
          </a:xfrm>
          <a:prstGeom prst="rect">
            <a:avLst/>
          </a:prstGeom>
          <a:solidFill>
            <a:srgbClr val="74AB9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 name="Google Shape;54;p7"/>
          <p:cNvSpPr/>
          <p:nvPr/>
        </p:nvSpPr>
        <p:spPr>
          <a:xfrm>
            <a:off x="4727500" y="0"/>
            <a:ext cx="2391600" cy="5143500"/>
          </a:xfrm>
          <a:prstGeom prst="rect">
            <a:avLst/>
          </a:prstGeom>
          <a:solidFill>
            <a:srgbClr val="7CB8A1">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 name="Google Shape;55;p7"/>
          <p:cNvSpPr/>
          <p:nvPr/>
        </p:nvSpPr>
        <p:spPr>
          <a:xfrm rot="5400000">
            <a:off x="2035125" y="-107150"/>
            <a:ext cx="2393100" cy="6463200"/>
          </a:xfrm>
          <a:prstGeom prst="rect">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 name="Google Shape;56;p7"/>
          <p:cNvSpPr/>
          <p:nvPr/>
        </p:nvSpPr>
        <p:spPr>
          <a:xfrm rot="5400000">
            <a:off x="5612775" y="2783050"/>
            <a:ext cx="2383800" cy="6828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 name="Google Shape;57;p7"/>
          <p:cNvSpPr txBox="1">
            <a:spLocks noGrp="1"/>
          </p:cNvSpPr>
          <p:nvPr>
            <p:ph type="title"/>
          </p:nvPr>
        </p:nvSpPr>
        <p:spPr>
          <a:xfrm>
            <a:off x="539025" y="2499500"/>
            <a:ext cx="5067900" cy="841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4800"/>
              <a:buFont typeface="Muli"/>
              <a:buNone/>
              <a:defRPr sz="4800">
                <a:solidFill>
                  <a:srgbClr val="FFFFFF"/>
                </a:solidFill>
                <a:latin typeface="Muli"/>
                <a:ea typeface="Muli"/>
                <a:cs typeface="Muli"/>
                <a:sym typeface="Muli"/>
              </a:defRPr>
            </a:lvl1pPr>
            <a:lvl2pPr lvl="1"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2pPr>
            <a:lvl3pPr lvl="2"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3pPr>
            <a:lvl4pPr lvl="3"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4pPr>
            <a:lvl5pPr lvl="4"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5pPr>
            <a:lvl6pPr lvl="5"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6pPr>
            <a:lvl7pPr lvl="6"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7pPr>
            <a:lvl8pPr lvl="7"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8pPr>
            <a:lvl9pPr lvl="8"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9pPr>
          </a:lstStyle>
          <a:p>
            <a:endParaRPr/>
          </a:p>
        </p:txBody>
      </p:sp>
      <p:sp>
        <p:nvSpPr>
          <p:cNvPr id="58" name="Google Shape;5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7"/>
          <p:cNvSpPr txBox="1">
            <a:spLocks noGrp="1"/>
          </p:cNvSpPr>
          <p:nvPr>
            <p:ph type="subTitle" idx="1"/>
          </p:nvPr>
        </p:nvSpPr>
        <p:spPr>
          <a:xfrm>
            <a:off x="539025" y="3575750"/>
            <a:ext cx="3828300" cy="424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Muli"/>
                <a:ea typeface="Muli"/>
                <a:cs typeface="Muli"/>
                <a:sym typeface="Muli"/>
              </a:defRPr>
            </a:lvl1pPr>
            <a:lvl2pPr lvl="1">
              <a:spcBef>
                <a:spcPts val="1600"/>
              </a:spcBef>
              <a:spcAft>
                <a:spcPts val="0"/>
              </a:spcAft>
              <a:buNone/>
              <a:defRPr>
                <a:solidFill>
                  <a:srgbClr val="FFFFFF"/>
                </a:solidFill>
                <a:latin typeface="Muli"/>
                <a:ea typeface="Muli"/>
                <a:cs typeface="Muli"/>
                <a:sym typeface="Muli"/>
              </a:defRPr>
            </a:lvl2pPr>
            <a:lvl3pPr lvl="2">
              <a:spcBef>
                <a:spcPts val="1600"/>
              </a:spcBef>
              <a:spcAft>
                <a:spcPts val="0"/>
              </a:spcAft>
              <a:buNone/>
              <a:defRPr>
                <a:solidFill>
                  <a:srgbClr val="FFFFFF"/>
                </a:solidFill>
                <a:latin typeface="Muli"/>
                <a:ea typeface="Muli"/>
                <a:cs typeface="Muli"/>
                <a:sym typeface="Muli"/>
              </a:defRPr>
            </a:lvl3pPr>
            <a:lvl4pPr lvl="3">
              <a:spcBef>
                <a:spcPts val="1600"/>
              </a:spcBef>
              <a:spcAft>
                <a:spcPts val="0"/>
              </a:spcAft>
              <a:buNone/>
              <a:defRPr>
                <a:solidFill>
                  <a:srgbClr val="FFFFFF"/>
                </a:solidFill>
                <a:latin typeface="Muli"/>
                <a:ea typeface="Muli"/>
                <a:cs typeface="Muli"/>
                <a:sym typeface="Muli"/>
              </a:defRPr>
            </a:lvl4pPr>
            <a:lvl5pPr lvl="4">
              <a:spcBef>
                <a:spcPts val="1600"/>
              </a:spcBef>
              <a:spcAft>
                <a:spcPts val="0"/>
              </a:spcAft>
              <a:buNone/>
              <a:defRPr>
                <a:solidFill>
                  <a:srgbClr val="FFFFFF"/>
                </a:solidFill>
                <a:latin typeface="Muli"/>
                <a:ea typeface="Muli"/>
                <a:cs typeface="Muli"/>
                <a:sym typeface="Muli"/>
              </a:defRPr>
            </a:lvl5pPr>
            <a:lvl6pPr lvl="5">
              <a:spcBef>
                <a:spcPts val="1600"/>
              </a:spcBef>
              <a:spcAft>
                <a:spcPts val="0"/>
              </a:spcAft>
              <a:buNone/>
              <a:defRPr>
                <a:solidFill>
                  <a:srgbClr val="FFFFFF"/>
                </a:solidFill>
                <a:latin typeface="Muli"/>
                <a:ea typeface="Muli"/>
                <a:cs typeface="Muli"/>
                <a:sym typeface="Muli"/>
              </a:defRPr>
            </a:lvl6pPr>
            <a:lvl7pPr lvl="6">
              <a:spcBef>
                <a:spcPts val="1600"/>
              </a:spcBef>
              <a:spcAft>
                <a:spcPts val="0"/>
              </a:spcAft>
              <a:buNone/>
              <a:defRPr>
                <a:solidFill>
                  <a:srgbClr val="FFFFFF"/>
                </a:solidFill>
                <a:latin typeface="Muli"/>
                <a:ea typeface="Muli"/>
                <a:cs typeface="Muli"/>
                <a:sym typeface="Muli"/>
              </a:defRPr>
            </a:lvl7pPr>
            <a:lvl8pPr lvl="7">
              <a:spcBef>
                <a:spcPts val="1600"/>
              </a:spcBef>
              <a:spcAft>
                <a:spcPts val="0"/>
              </a:spcAft>
              <a:buNone/>
              <a:defRPr>
                <a:solidFill>
                  <a:srgbClr val="FFFFFF"/>
                </a:solidFill>
                <a:latin typeface="Muli"/>
                <a:ea typeface="Muli"/>
                <a:cs typeface="Muli"/>
                <a:sym typeface="Muli"/>
              </a:defRPr>
            </a:lvl8pPr>
            <a:lvl9pPr lvl="8">
              <a:spcBef>
                <a:spcPts val="1600"/>
              </a:spcBef>
              <a:spcAft>
                <a:spcPts val="1600"/>
              </a:spcAft>
              <a:buNone/>
              <a:defRPr>
                <a:solidFill>
                  <a:srgbClr val="FFFFFF"/>
                </a:solidFill>
                <a:latin typeface="Muli"/>
                <a:ea typeface="Muli"/>
                <a:cs typeface="Muli"/>
                <a:sym typeface="Mul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1"/>
        <p:cNvGrpSpPr/>
        <p:nvPr/>
      </p:nvGrpSpPr>
      <p:grpSpPr>
        <a:xfrm>
          <a:off x="0" y="0"/>
          <a:ext cx="0" cy="0"/>
          <a:chOff x="0" y="0"/>
          <a:chExt cx="0" cy="0"/>
        </a:xfrm>
      </p:grpSpPr>
      <p:sp>
        <p:nvSpPr>
          <p:cNvPr id="82" name="Google Shape;82;p10"/>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lvl1pPr lv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83" name="Google Shape;83;p10"/>
          <p:cNvSpPr txBox="1">
            <a:spLocks noGrp="1"/>
          </p:cNvSpPr>
          <p:nvPr>
            <p:ph type="body" idx="1"/>
          </p:nvPr>
        </p:nvSpPr>
        <p:spPr>
          <a:xfrm>
            <a:off x="370475" y="1348400"/>
            <a:ext cx="84600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Font typeface="Muli"/>
              <a:buChar char="●"/>
              <a:defRPr>
                <a:latin typeface="Muli"/>
                <a:ea typeface="Muli"/>
                <a:cs typeface="Muli"/>
                <a:sym typeface="Muli"/>
              </a:defRPr>
            </a:lvl1pPr>
            <a:lvl2pPr marL="914400" lvl="1" indent="-317500">
              <a:spcBef>
                <a:spcPts val="1600"/>
              </a:spcBef>
              <a:spcAft>
                <a:spcPts val="0"/>
              </a:spcAft>
              <a:buSzPts val="1400"/>
              <a:buFont typeface="Muli"/>
              <a:buChar char="○"/>
              <a:defRPr>
                <a:latin typeface="Muli"/>
                <a:ea typeface="Muli"/>
                <a:cs typeface="Muli"/>
                <a:sym typeface="Muli"/>
              </a:defRPr>
            </a:lvl2pPr>
            <a:lvl3pPr marL="1371600" lvl="2" indent="-317500">
              <a:spcBef>
                <a:spcPts val="1600"/>
              </a:spcBef>
              <a:spcAft>
                <a:spcPts val="0"/>
              </a:spcAft>
              <a:buSzPts val="1400"/>
              <a:buFont typeface="Muli"/>
              <a:buChar char="■"/>
              <a:defRPr>
                <a:latin typeface="Muli"/>
                <a:ea typeface="Muli"/>
                <a:cs typeface="Muli"/>
                <a:sym typeface="Muli"/>
              </a:defRPr>
            </a:lvl3pPr>
            <a:lvl4pPr marL="1828800" lvl="3" indent="-317500">
              <a:spcBef>
                <a:spcPts val="1600"/>
              </a:spcBef>
              <a:spcAft>
                <a:spcPts val="0"/>
              </a:spcAft>
              <a:buSzPts val="1400"/>
              <a:buFont typeface="Muli"/>
              <a:buChar char="●"/>
              <a:defRPr>
                <a:latin typeface="Muli"/>
                <a:ea typeface="Muli"/>
                <a:cs typeface="Muli"/>
                <a:sym typeface="Muli"/>
              </a:defRPr>
            </a:lvl4pPr>
            <a:lvl5pPr marL="2286000" lvl="4" indent="-317500">
              <a:spcBef>
                <a:spcPts val="1600"/>
              </a:spcBef>
              <a:spcAft>
                <a:spcPts val="0"/>
              </a:spcAft>
              <a:buSzPts val="1400"/>
              <a:buFont typeface="Muli"/>
              <a:buChar char="○"/>
              <a:defRPr>
                <a:latin typeface="Muli"/>
                <a:ea typeface="Muli"/>
                <a:cs typeface="Muli"/>
                <a:sym typeface="Muli"/>
              </a:defRPr>
            </a:lvl5pPr>
            <a:lvl6pPr marL="2743200" lvl="5" indent="-317500">
              <a:spcBef>
                <a:spcPts val="1600"/>
              </a:spcBef>
              <a:spcAft>
                <a:spcPts val="0"/>
              </a:spcAft>
              <a:buSzPts val="1400"/>
              <a:buFont typeface="Muli"/>
              <a:buChar char="■"/>
              <a:defRPr>
                <a:latin typeface="Muli"/>
                <a:ea typeface="Muli"/>
                <a:cs typeface="Muli"/>
                <a:sym typeface="Muli"/>
              </a:defRPr>
            </a:lvl6pPr>
            <a:lvl7pPr marL="3200400" lvl="6" indent="-317500">
              <a:spcBef>
                <a:spcPts val="1600"/>
              </a:spcBef>
              <a:spcAft>
                <a:spcPts val="0"/>
              </a:spcAft>
              <a:buSzPts val="1400"/>
              <a:buFont typeface="Muli"/>
              <a:buChar char="●"/>
              <a:defRPr>
                <a:latin typeface="Muli"/>
                <a:ea typeface="Muli"/>
                <a:cs typeface="Muli"/>
                <a:sym typeface="Muli"/>
              </a:defRPr>
            </a:lvl7pPr>
            <a:lvl8pPr marL="3657600" lvl="7" indent="-317500">
              <a:spcBef>
                <a:spcPts val="1600"/>
              </a:spcBef>
              <a:spcAft>
                <a:spcPts val="0"/>
              </a:spcAft>
              <a:buSzPts val="1400"/>
              <a:buFont typeface="Muli"/>
              <a:buChar char="○"/>
              <a:defRPr>
                <a:latin typeface="Muli"/>
                <a:ea typeface="Muli"/>
                <a:cs typeface="Muli"/>
                <a:sym typeface="Muli"/>
              </a:defRPr>
            </a:lvl8pPr>
            <a:lvl9pPr marL="4114800" lvl="8" indent="-317500">
              <a:spcBef>
                <a:spcPts val="1600"/>
              </a:spcBef>
              <a:spcAft>
                <a:spcPts val="1600"/>
              </a:spcAft>
              <a:buSzPts val="1400"/>
              <a:buFont typeface="Muli"/>
              <a:buChar char="■"/>
              <a:defRPr>
                <a:latin typeface="Muli"/>
                <a:ea typeface="Muli"/>
                <a:cs typeface="Muli"/>
                <a:sym typeface="Muli"/>
              </a:defRPr>
            </a:lvl9pPr>
          </a:lstStyle>
          <a:p>
            <a:endParaRPr/>
          </a:p>
        </p:txBody>
      </p:sp>
      <p:sp>
        <p:nvSpPr>
          <p:cNvPr id="84" name="Google Shape;8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85" name="Google Shape;85;p10"/>
          <p:cNvGrpSpPr/>
          <p:nvPr/>
        </p:nvGrpSpPr>
        <p:grpSpPr>
          <a:xfrm rot="-5400000">
            <a:off x="-47651" y="696877"/>
            <a:ext cx="649715" cy="69000"/>
            <a:chOff x="684763" y="3506750"/>
            <a:chExt cx="3536825" cy="69000"/>
          </a:xfrm>
        </p:grpSpPr>
        <p:sp>
          <p:nvSpPr>
            <p:cNvPr id="86" name="Google Shape;86;p10"/>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7" name="Google Shape;87;p10"/>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 name="Google Shape;88;p10"/>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9" name="Google Shape;89;p10"/>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0" name="Google Shape;90;p10"/>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91"/>
        <p:cNvGrpSpPr/>
        <p:nvPr/>
      </p:nvGrpSpPr>
      <p:grpSpPr>
        <a:xfrm>
          <a:off x="0" y="0"/>
          <a:ext cx="0" cy="0"/>
          <a:chOff x="0" y="0"/>
          <a:chExt cx="0" cy="0"/>
        </a:xfrm>
      </p:grpSpPr>
      <p:sp>
        <p:nvSpPr>
          <p:cNvPr id="92" name="Google Shape;92;p11"/>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93" name="Google Shape;93;p11"/>
          <p:cNvSpPr txBox="1">
            <a:spLocks noGrp="1"/>
          </p:cNvSpPr>
          <p:nvPr>
            <p:ph type="body" idx="1"/>
          </p:nvPr>
        </p:nvSpPr>
        <p:spPr>
          <a:xfrm>
            <a:off x="370475" y="1348400"/>
            <a:ext cx="38913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
        <p:nvSpPr>
          <p:cNvPr id="94" name="Google Shape;9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95" name="Google Shape;95;p11"/>
          <p:cNvGrpSpPr/>
          <p:nvPr/>
        </p:nvGrpSpPr>
        <p:grpSpPr>
          <a:xfrm rot="-5400000">
            <a:off x="-47651" y="696877"/>
            <a:ext cx="649715" cy="69000"/>
            <a:chOff x="684763" y="3506750"/>
            <a:chExt cx="3536825" cy="69000"/>
          </a:xfrm>
        </p:grpSpPr>
        <p:sp>
          <p:nvSpPr>
            <p:cNvPr id="96" name="Google Shape;96;p11"/>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 name="Google Shape;97;p11"/>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 name="Google Shape;98;p11"/>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 name="Google Shape;99;p11"/>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0" name="Google Shape;100;p11"/>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1" name="Google Shape;101;p11"/>
          <p:cNvSpPr txBox="1">
            <a:spLocks noGrp="1"/>
          </p:cNvSpPr>
          <p:nvPr>
            <p:ph type="body" idx="3"/>
          </p:nvPr>
        </p:nvSpPr>
        <p:spPr>
          <a:xfrm>
            <a:off x="4581150" y="1348400"/>
            <a:ext cx="38913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1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1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5" name="Google Shape;105;p1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6" name="Google Shape;10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7"/>
        <p:cNvGrpSpPr/>
        <p:nvPr/>
      </p:nvGrpSpPr>
      <p:grpSpPr>
        <a:xfrm>
          <a:off x="0" y="0"/>
          <a:ext cx="0" cy="0"/>
          <a:chOff x="0" y="0"/>
          <a:chExt cx="0" cy="0"/>
        </a:xfrm>
      </p:grpSpPr>
      <p:sp>
        <p:nvSpPr>
          <p:cNvPr id="108" name="Google Shape;108;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9" name="Google Shape;109;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0"/>
        <p:cNvGrpSpPr/>
        <p:nvPr/>
      </p:nvGrpSpPr>
      <p:grpSpPr>
        <a:xfrm>
          <a:off x="0" y="0"/>
          <a:ext cx="0" cy="0"/>
          <a:chOff x="0" y="0"/>
          <a:chExt cx="0" cy="0"/>
        </a:xfrm>
      </p:grpSpPr>
      <p:sp>
        <p:nvSpPr>
          <p:cNvPr id="111" name="Google Shape;111;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2" name="Google Shape;112;p1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13" name="Google Shape;11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7" r:id="rId15"/>
    <p:sldLayoutId id="2147483668" r:id="rId16"/>
    <p:sldLayoutId id="2147483671"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hyperlink" Target="https://translate.googleusercontent.com/translate_f#0"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2"/>
          <p:cNvSpPr txBox="1">
            <a:spLocks noGrp="1"/>
          </p:cNvSpPr>
          <p:nvPr>
            <p:ph type="title"/>
          </p:nvPr>
        </p:nvSpPr>
        <p:spPr>
          <a:xfrm>
            <a:off x="2532625" y="1579584"/>
            <a:ext cx="64245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Black"/>
                <a:sym typeface="Arial Black"/>
              </a:rPr>
              <a:t>Analysis</a:t>
            </a:r>
            <a:endParaRPr dirty="0"/>
          </a:p>
        </p:txBody>
      </p:sp>
      <p:sp>
        <p:nvSpPr>
          <p:cNvPr id="287" name="Google Shape;287;p42"/>
          <p:cNvSpPr txBox="1">
            <a:spLocks noGrp="1"/>
          </p:cNvSpPr>
          <p:nvPr>
            <p:ph type="subTitle" idx="1"/>
          </p:nvPr>
        </p:nvSpPr>
        <p:spPr>
          <a:xfrm>
            <a:off x="3951111" y="3563916"/>
            <a:ext cx="4204488" cy="579106"/>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vi-VN" sz="2000" b="1" dirty="0">
                <a:solidFill>
                  <a:schemeClr val="bg1"/>
                </a:solidFill>
                <a:latin typeface="+mj-lt"/>
              </a:rPr>
              <a:t>Nhập Môn Công Nghệ Phần Mềm</a:t>
            </a:r>
            <a:endParaRPr sz="2000" b="1" dirty="0">
              <a:solidFill>
                <a:schemeClr val="bg1"/>
              </a:solidFill>
              <a:latin typeface="+mj-lt"/>
            </a:endParaRPr>
          </a:p>
        </p:txBody>
      </p:sp>
      <p:sp>
        <p:nvSpPr>
          <p:cNvPr id="288" name="Google Shape;288;p42"/>
          <p:cNvSpPr txBox="1">
            <a:spLocks noGrp="1"/>
          </p:cNvSpPr>
          <p:nvPr>
            <p:ph type="subTitle" idx="2"/>
          </p:nvPr>
        </p:nvSpPr>
        <p:spPr>
          <a:xfrm>
            <a:off x="4908760" y="3980094"/>
            <a:ext cx="2513100" cy="410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vi-VN" sz="1400" b="1" dirty="0">
                <a:solidFill>
                  <a:schemeClr val="bg1"/>
                </a:solidFill>
              </a:rPr>
              <a:t>GV: Nguyễn Thanh Phước</a:t>
            </a:r>
            <a:endParaRPr sz="1400" b="1"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370BED4F-838B-46E1-B34F-5382A8FA7E05}"/>
              </a:ext>
            </a:extLst>
          </p:cNvPr>
          <p:cNvSpPr>
            <a:spLocks noGrp="1"/>
          </p:cNvSpPr>
          <p:nvPr>
            <p:ph type="subTitle" idx="2"/>
          </p:nvPr>
        </p:nvSpPr>
        <p:spPr>
          <a:xfrm>
            <a:off x="684000" y="1094287"/>
            <a:ext cx="8460000" cy="393600"/>
          </a:xfrm>
        </p:spPr>
        <p:txBody>
          <a:bodyPr/>
          <a:lstStyle/>
          <a:p>
            <a:pPr marL="0" indent="0">
              <a:buNone/>
            </a:pPr>
            <a:r>
              <a:rPr lang="vi-VN"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4.2 Xác định các Boundary object</a:t>
            </a:r>
            <a:endParaRPr lang="vi-VN" sz="2000" b="1" dirty="0">
              <a:latin typeface="Calibri" panose="020F0502020204030204" pitchFamily="34" charset="0"/>
              <a:ea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7CF19FB2-77F3-44C6-BA33-E380C17CF2AF}"/>
              </a:ext>
            </a:extLst>
          </p:cNvPr>
          <p:cNvSpPr txBox="1"/>
          <p:nvPr/>
        </p:nvSpPr>
        <p:spPr>
          <a:xfrm>
            <a:off x="486432" y="1487887"/>
            <a:ext cx="7973568" cy="2956002"/>
          </a:xfrm>
          <a:prstGeom prst="rect">
            <a:avLst/>
          </a:prstGeom>
          <a:noFill/>
        </p:spPr>
        <p:txBody>
          <a:bodyPr wrap="square" rtlCol="0">
            <a:spAutoFit/>
          </a:bodyPr>
          <a:lstStyle/>
          <a:p>
            <a:pPr marL="0" indent="0">
              <a:buNone/>
            </a:pPr>
            <a:r>
              <a:rPr lang="vi-VN" sz="16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a:t>
            </a:r>
            <a:r>
              <a:rPr lang="vi-VN" sz="16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oundary </a:t>
            </a: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object thu thập thông tin từ</a:t>
            </a:r>
            <a:r>
              <a:rPr lang="vi-VN" sz="1600" dirty="0">
                <a:latin typeface="Calibri" panose="020F0502020204030204" pitchFamily="34" charset="0"/>
                <a:ea typeface="Times New Roman" panose="02020603050405020304" pitchFamily="18" charset="0"/>
                <a:cs typeface="Times New Roman" panose="02020603050405020304" pitchFamily="18" charset="0"/>
              </a:rPr>
              <a:t> </a:t>
            </a:r>
            <a:r>
              <a:rPr lang="vi-VN" sz="1600" dirty="0">
                <a:solidFill>
                  <a:srgbClr val="000000"/>
                </a:solidFill>
                <a:effectLst/>
                <a:latin typeface="Times New Roman" panose="02020603050405020304" pitchFamily="18" charset="0"/>
                <a:ea typeface="Times New Roman" panose="02020603050405020304" pitchFamily="18" charset="0"/>
              </a:rPr>
              <a:t>Actor và chuyển nó thành một dạng có thể được sử dụng bởi cả Entity và Control objects.</a:t>
            </a:r>
          </a:p>
          <a:p>
            <a:pPr marL="0" marR="0" indent="0">
              <a:lnSpc>
                <a:spcPct val="107000"/>
              </a:lnSpc>
              <a:spcBef>
                <a:spcPts val="0"/>
              </a:spcBef>
              <a:spcAft>
                <a:spcPts val="0"/>
              </a:spcAft>
              <a:buNone/>
            </a:pPr>
            <a:r>
              <a:rPr lang="vi-VN" sz="16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Heuristics để xác định các đối tượng Boundary object</a:t>
            </a:r>
          </a:p>
          <a:p>
            <a:pPr marL="623888" marR="0" indent="-276225">
              <a:lnSpc>
                <a:spcPct val="107000"/>
              </a:lnSpc>
              <a:spcBef>
                <a:spcPts val="0"/>
              </a:spcBef>
              <a:spcAft>
                <a:spcPts val="0"/>
              </a:spcAft>
              <a:buFont typeface="Arial" panose="020B0604020202020204" pitchFamily="34" charset="0"/>
              <a:buChar char="•"/>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Xác định </a:t>
            </a:r>
            <a:r>
              <a:rPr lang="vi-VN" sz="16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các điều khiển </a:t>
            </a: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giao diện người dùng mà người dùng cần để bắt đầu Use case</a:t>
            </a:r>
          </a:p>
          <a:p>
            <a:pPr marL="623888" marR="0" indent="-276225">
              <a:lnSpc>
                <a:spcPct val="107000"/>
              </a:lnSpc>
              <a:spcBef>
                <a:spcPts val="0"/>
              </a:spcBef>
              <a:spcAft>
                <a:spcPts val="0"/>
              </a:spcAft>
              <a:buFont typeface="Arial" panose="020B0604020202020204" pitchFamily="34" charset="0"/>
              <a:buChar char="•"/>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Xác định các biểu mẫu mà người dùng cần để nhập dữ liệu vào hệ thống.</a:t>
            </a:r>
            <a:endParaRPr lang="vi-VN" sz="1600" dirty="0">
              <a:effectLst/>
              <a:latin typeface="Calibri" panose="020F0502020204030204" pitchFamily="34" charset="0"/>
              <a:ea typeface="Calibri" panose="020F0502020204030204" pitchFamily="34" charset="0"/>
              <a:cs typeface="Times New Roman" panose="02020603050405020304" pitchFamily="18" charset="0"/>
            </a:endParaRPr>
          </a:p>
          <a:p>
            <a:pPr marL="623888" marR="0" indent="-276225">
              <a:lnSpc>
                <a:spcPct val="107000"/>
              </a:lnSpc>
              <a:spcBef>
                <a:spcPts val="0"/>
              </a:spcBef>
              <a:spcAft>
                <a:spcPts val="0"/>
              </a:spcAft>
              <a:buFont typeface="Arial" panose="020B0604020202020204" pitchFamily="34" charset="0"/>
              <a:buChar char="•"/>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Xác định các thông báo và tin nhắn mà hệ thống sử dụng để trả lời người dùng .</a:t>
            </a:r>
          </a:p>
          <a:p>
            <a:pPr marL="623888" marR="0" indent="-276225">
              <a:lnSpc>
                <a:spcPct val="107000"/>
              </a:lnSpc>
              <a:spcBef>
                <a:spcPts val="0"/>
              </a:spcBef>
              <a:spcAft>
                <a:spcPts val="0"/>
              </a:spcAft>
              <a:buFont typeface="Arial" panose="020B0604020202020204" pitchFamily="34" charset="0"/>
              <a:buChar char="•"/>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Khi nhiều tác nhân tham gia vào một Use case, hãy xác định các thiết bị đầu cuối của tác nhân để tham khảo giao diện người dùng đang được xem xét.</a:t>
            </a:r>
            <a:endParaRPr lang="vi-VN" sz="1600" dirty="0">
              <a:effectLst/>
              <a:latin typeface="Calibri" panose="020F0502020204030204" pitchFamily="34" charset="0"/>
              <a:ea typeface="Calibri" panose="020F0502020204030204" pitchFamily="34" charset="0"/>
              <a:cs typeface="Times New Roman" panose="02020603050405020304" pitchFamily="18" charset="0"/>
            </a:endParaRPr>
          </a:p>
          <a:p>
            <a:pPr marL="623888" marR="0" indent="-276225">
              <a:lnSpc>
                <a:spcPct val="107000"/>
              </a:lnSpc>
              <a:spcBef>
                <a:spcPts val="0"/>
              </a:spcBef>
              <a:spcAft>
                <a:spcPts val="0"/>
              </a:spcAft>
              <a:buFont typeface="Arial" panose="020B0604020202020204" pitchFamily="34" charset="0"/>
              <a:buChar char="•"/>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Không mô hình hóa các khía cạnh trực quan của giao diện với </a:t>
            </a:r>
            <a:r>
              <a:rPr lang="vi-VN" sz="16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các Boundary objects.</a:t>
            </a:r>
            <a:endParaRPr lang="vi-VN" sz="1600" dirty="0">
              <a:effectLst/>
              <a:latin typeface="Calibri" panose="020F0502020204030204" pitchFamily="34" charset="0"/>
              <a:ea typeface="Calibri" panose="020F0502020204030204" pitchFamily="34" charset="0"/>
              <a:cs typeface="Times New Roman" panose="02020603050405020304" pitchFamily="18" charset="0"/>
            </a:endParaRPr>
          </a:p>
          <a:p>
            <a:pPr marL="623888" marR="0" indent="-276225">
              <a:lnSpc>
                <a:spcPct val="107000"/>
              </a:lnSpc>
              <a:spcBef>
                <a:spcPts val="0"/>
              </a:spcBef>
              <a:spcAft>
                <a:spcPts val="0"/>
              </a:spcAft>
              <a:buFont typeface="Arial" panose="020B0604020202020204" pitchFamily="34" charset="0"/>
              <a:buChar char="•"/>
            </a:pPr>
            <a:r>
              <a:rPr lang="vi-VN" sz="1600" i="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Luôn</a:t>
            </a: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sử dụng các điều khoản của người dùng cuối để mô tả các giao diện; không sử dụng các điều khoản từ giải pháp hoặc các lĩnh vực thực hiện.</a:t>
            </a:r>
            <a:endParaRPr lang="vi-VN" sz="16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FC809A00-7FEA-4340-B0D2-67428586BD4E}"/>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51E72728-3EC5-4745-AA79-B4AB61A2EC24}"/>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79191BF9-7836-41F7-A163-11DB622080C0}"/>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0151D73D-E168-4C5A-83C3-519E4BE7A1EB}"/>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1" name="Title 1">
            <a:extLst>
              <a:ext uri="{FF2B5EF4-FFF2-40B4-BE49-F238E27FC236}">
                <a16:creationId xmlns:a16="http://schemas.microsoft.com/office/drawing/2014/main" id="{2B4BDA6B-4FC0-4C88-B808-9D2E752E5007}"/>
              </a:ext>
            </a:extLst>
          </p:cNvPr>
          <p:cNvSpPr>
            <a:spLocks noGrp="1"/>
          </p:cNvSpPr>
          <p:nvPr>
            <p:ph type="title"/>
          </p:nvPr>
        </p:nvSpPr>
        <p:spPr>
          <a:xfrm>
            <a:off x="287492" y="424433"/>
            <a:ext cx="8460000" cy="8901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1593354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 calcmode="lin" valueType="num">
                                      <p:cBhvr additive="base">
                                        <p:cTn id="14"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9">
                                            <p:txEl>
                                              <p:pRg st="1" end="1"/>
                                            </p:txEl>
                                          </p:spTgt>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9">
                                            <p:txEl>
                                              <p:pRg st="2" end="2"/>
                                            </p:txEl>
                                          </p:spTgt>
                                        </p:tgtEl>
                                        <p:attrNameLst>
                                          <p:attrName>style.visibility</p:attrName>
                                        </p:attrNameLst>
                                      </p:cBhvr>
                                      <p:to>
                                        <p:strVal val="visible"/>
                                      </p:to>
                                    </p:set>
                                    <p:anim calcmode="lin" valueType="num">
                                      <p:cBhvr additive="base">
                                        <p:cTn id="18"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9">
                                            <p:txEl>
                                              <p:pRg st="2" end="2"/>
                                            </p:txEl>
                                          </p:spTgt>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9">
                                            <p:txEl>
                                              <p:pRg st="3" end="3"/>
                                            </p:txEl>
                                          </p:spTgt>
                                        </p:tgtEl>
                                        <p:attrNameLst>
                                          <p:attrName>style.visibility</p:attrName>
                                        </p:attrNameLst>
                                      </p:cBhvr>
                                      <p:to>
                                        <p:strVal val="visible"/>
                                      </p:to>
                                    </p:set>
                                    <p:anim calcmode="lin" valueType="num">
                                      <p:cBhvr additive="base">
                                        <p:cTn id="22"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9">
                                            <p:txEl>
                                              <p:pRg st="3" end="3"/>
                                            </p:txEl>
                                          </p:spTgt>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9">
                                            <p:txEl>
                                              <p:pRg st="4" end="4"/>
                                            </p:txEl>
                                          </p:spTgt>
                                        </p:tgtEl>
                                        <p:attrNameLst>
                                          <p:attrName>style.visibility</p:attrName>
                                        </p:attrNameLst>
                                      </p:cBhvr>
                                      <p:to>
                                        <p:strVal val="visible"/>
                                      </p:to>
                                    </p:set>
                                    <p:anim calcmode="lin" valueType="num">
                                      <p:cBhvr additive="base">
                                        <p:cTn id="26"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9">
                                            <p:txEl>
                                              <p:pRg st="4" end="4"/>
                                            </p:txEl>
                                          </p:spTgt>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9">
                                            <p:txEl>
                                              <p:pRg st="5" end="5"/>
                                            </p:txEl>
                                          </p:spTgt>
                                        </p:tgtEl>
                                        <p:attrNameLst>
                                          <p:attrName>style.visibility</p:attrName>
                                        </p:attrNameLst>
                                      </p:cBhvr>
                                      <p:to>
                                        <p:strVal val="visible"/>
                                      </p:to>
                                    </p:set>
                                    <p:anim calcmode="lin" valueType="num">
                                      <p:cBhvr additive="base">
                                        <p:cTn id="30"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9">
                                            <p:txEl>
                                              <p:pRg st="5" end="5"/>
                                            </p:txEl>
                                          </p:spTgt>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stCondLst>
                                    <p:cond delay="0"/>
                                  </p:stCondLst>
                                  <p:childTnLst>
                                    <p:set>
                                      <p:cBhvr>
                                        <p:cTn id="33" dur="1" fill="hold">
                                          <p:stCondLst>
                                            <p:cond delay="0"/>
                                          </p:stCondLst>
                                        </p:cTn>
                                        <p:tgtEl>
                                          <p:spTgt spid="9">
                                            <p:txEl>
                                              <p:pRg st="6" end="6"/>
                                            </p:txEl>
                                          </p:spTgt>
                                        </p:tgtEl>
                                        <p:attrNameLst>
                                          <p:attrName>style.visibility</p:attrName>
                                        </p:attrNameLst>
                                      </p:cBhvr>
                                      <p:to>
                                        <p:strVal val="visible"/>
                                      </p:to>
                                    </p:set>
                                    <p:anim calcmode="lin" valueType="num">
                                      <p:cBhvr additive="base">
                                        <p:cTn id="34" dur="500" fill="hold"/>
                                        <p:tgtEl>
                                          <p:spTgt spid="9">
                                            <p:txEl>
                                              <p:pRg st="6" end="6"/>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9">
                                            <p:txEl>
                                              <p:pRg st="6" end="6"/>
                                            </p:txEl>
                                          </p:spTgt>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0"/>
                                  </p:stCondLst>
                                  <p:childTnLst>
                                    <p:set>
                                      <p:cBhvr>
                                        <p:cTn id="37" dur="1" fill="hold">
                                          <p:stCondLst>
                                            <p:cond delay="0"/>
                                          </p:stCondLst>
                                        </p:cTn>
                                        <p:tgtEl>
                                          <p:spTgt spid="9">
                                            <p:txEl>
                                              <p:pRg st="7" end="7"/>
                                            </p:txEl>
                                          </p:spTgt>
                                        </p:tgtEl>
                                        <p:attrNameLst>
                                          <p:attrName>style.visibility</p:attrName>
                                        </p:attrNameLst>
                                      </p:cBhvr>
                                      <p:to>
                                        <p:strVal val="visible"/>
                                      </p:to>
                                    </p:set>
                                    <p:anim calcmode="lin" valueType="num">
                                      <p:cBhvr additive="base">
                                        <p:cTn id="38" dur="500" fill="hold"/>
                                        <p:tgtEl>
                                          <p:spTgt spid="9">
                                            <p:txEl>
                                              <p:pRg st="7" end="7"/>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9">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370BED4F-838B-46E1-B34F-5382A8FA7E05}"/>
              </a:ext>
            </a:extLst>
          </p:cNvPr>
          <p:cNvSpPr>
            <a:spLocks noGrp="1"/>
          </p:cNvSpPr>
          <p:nvPr>
            <p:ph type="subTitle" idx="2"/>
          </p:nvPr>
        </p:nvSpPr>
        <p:spPr>
          <a:xfrm>
            <a:off x="534781" y="1025893"/>
            <a:ext cx="8460000" cy="393600"/>
          </a:xfrm>
        </p:spPr>
        <p:txBody>
          <a:bodyPr/>
          <a:lstStyle/>
          <a:p>
            <a:pPr marL="0" indent="0">
              <a:buNone/>
            </a:pPr>
            <a:r>
              <a:rPr lang="vi-VN"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4.3 Xác định Control object</a:t>
            </a:r>
          </a:p>
        </p:txBody>
      </p:sp>
      <p:sp>
        <p:nvSpPr>
          <p:cNvPr id="9" name="TextBox 8">
            <a:extLst>
              <a:ext uri="{FF2B5EF4-FFF2-40B4-BE49-F238E27FC236}">
                <a16:creationId xmlns:a16="http://schemas.microsoft.com/office/drawing/2014/main" id="{7CF19FB2-77F3-44C6-BA33-E380C17CF2AF}"/>
              </a:ext>
            </a:extLst>
          </p:cNvPr>
          <p:cNvSpPr txBox="1"/>
          <p:nvPr/>
        </p:nvSpPr>
        <p:spPr>
          <a:xfrm>
            <a:off x="534781" y="1575903"/>
            <a:ext cx="7973568" cy="2720873"/>
          </a:xfrm>
          <a:prstGeom prst="rect">
            <a:avLst/>
          </a:prstGeom>
          <a:noFill/>
        </p:spPr>
        <p:txBody>
          <a:bodyPr wrap="square" rtlCol="0">
            <a:spAutoFit/>
          </a:bodyPr>
          <a:lstStyle/>
          <a:p>
            <a:pPr marL="0" indent="0">
              <a:buNone/>
            </a:pPr>
            <a:r>
              <a:rPr lang="vi-VN" sz="1800">
                <a:solidFill>
                  <a:srgbClr val="000000"/>
                </a:solidFill>
                <a:latin typeface="Times New Roman" panose="02020603050405020304" pitchFamily="18" charset="0"/>
                <a:ea typeface="Calibri" panose="020F0502020204030204" pitchFamily="34" charset="0"/>
                <a:cs typeface="Times New Roman" panose="02020603050405020304" pitchFamily="18" charset="0"/>
              </a:rPr>
              <a:t>Control </a:t>
            </a:r>
            <a:r>
              <a:rPr lang="vi-VN" sz="1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object thường được tạo ở phần đầu Use case nhưng không còn tồn tại ở phần cuối.</a:t>
            </a:r>
          </a:p>
          <a:p>
            <a:pPr marL="0" marR="0" indent="0">
              <a:lnSpc>
                <a:spcPct val="107000"/>
              </a:lnSpc>
              <a:spcBef>
                <a:spcPts val="0"/>
              </a:spcBef>
              <a:spcAft>
                <a:spcPts val="0"/>
              </a:spcAft>
              <a:buNone/>
            </a:pPr>
            <a:r>
              <a:rPr lang="vi-V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Heuristics để xác định Control object</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L="465138" marR="0">
              <a:lnSpc>
                <a:spcPct val="107000"/>
              </a:lnSpc>
              <a:spcBef>
                <a:spcPts val="0"/>
              </a:spcBef>
              <a:spcAft>
                <a:spcPts val="0"/>
              </a:spcAft>
              <a:buNone/>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Xác định Control object cho mỗi Use case.</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L="465138" marR="0">
              <a:lnSpc>
                <a:spcPct val="107000"/>
              </a:lnSpc>
              <a:spcBef>
                <a:spcPts val="0"/>
              </a:spcBef>
              <a:spcAft>
                <a:spcPts val="0"/>
              </a:spcAft>
              <a:buNone/>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Xác định Control object  cho mỗi tác nhân trong Use case.</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L="739775" marR="0" indent="-274638">
              <a:lnSpc>
                <a:spcPct val="107000"/>
              </a:lnSpc>
              <a:spcBef>
                <a:spcPts val="0"/>
              </a:spcBef>
              <a:spcAft>
                <a:spcPts val="0"/>
              </a:spcAft>
              <a:buNone/>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Tuổi thọ của Control object  phải bao gồm phạm vi của Use case hoặc phạm     vi của phiên người dùng. Nếu khó xác định điểm đầu và điểm cuối của việc kích hoạt Control object , Use case tương ứng có thể không có các điều kiện vào và ra được xác định rõ ràng.</a:t>
            </a:r>
          </a:p>
        </p:txBody>
      </p:sp>
      <p:grpSp>
        <p:nvGrpSpPr>
          <p:cNvPr id="5" name="Google Shape;371;p47">
            <a:extLst>
              <a:ext uri="{FF2B5EF4-FFF2-40B4-BE49-F238E27FC236}">
                <a16:creationId xmlns:a16="http://schemas.microsoft.com/office/drawing/2014/main" id="{7A3D2FE8-9D34-4A41-808B-7783817D3A39}"/>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6EC07BA-91D3-4A76-8181-2C1BD0DDF673}"/>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2DAEDD5E-8BBF-4C94-A98C-B1ECB5425AFC}"/>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5872E408-9162-42C4-83B1-6E236CC6408A}"/>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2" name="Title 1">
            <a:extLst>
              <a:ext uri="{FF2B5EF4-FFF2-40B4-BE49-F238E27FC236}">
                <a16:creationId xmlns:a16="http://schemas.microsoft.com/office/drawing/2014/main" id="{337FC49C-C772-4520-AB75-30BB3AC6C005}"/>
              </a:ext>
            </a:extLst>
          </p:cNvPr>
          <p:cNvSpPr>
            <a:spLocks noGrp="1"/>
          </p:cNvSpPr>
          <p:nvPr>
            <p:ph type="title"/>
          </p:nvPr>
        </p:nvSpPr>
        <p:spPr>
          <a:xfrm>
            <a:off x="287492" y="424433"/>
            <a:ext cx="8460000" cy="8901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319570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anim calcmode="lin" valueType="num">
                                      <p:cBhvr additive="base">
                                        <p:cTn id="13"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 calcmode="lin" valueType="num">
                                      <p:cBhvr additive="base">
                                        <p:cTn id="17"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9">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9">
                                            <p:txEl>
                                              <p:pRg st="3" end="3"/>
                                            </p:txEl>
                                          </p:spTgt>
                                        </p:tgtEl>
                                        <p:attrNameLst>
                                          <p:attrName>style.visibility</p:attrName>
                                        </p:attrNameLst>
                                      </p:cBhvr>
                                      <p:to>
                                        <p:strVal val="visible"/>
                                      </p:to>
                                    </p:set>
                                    <p:anim calcmode="lin" valueType="num">
                                      <p:cBhvr additive="base">
                                        <p:cTn id="21"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9">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9">
                                            <p:txEl>
                                              <p:pRg st="4" end="4"/>
                                            </p:txEl>
                                          </p:spTgt>
                                        </p:tgtEl>
                                        <p:attrNameLst>
                                          <p:attrName>style.visibility</p:attrName>
                                        </p:attrNameLst>
                                      </p:cBhvr>
                                      <p:to>
                                        <p:strVal val="visible"/>
                                      </p:to>
                                    </p:set>
                                    <p:anim calcmode="lin" valueType="num">
                                      <p:cBhvr additive="base">
                                        <p:cTn id="25"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621236" y="1406747"/>
            <a:ext cx="8009198" cy="3291377"/>
          </a:xfrm>
        </p:spPr>
        <p:txBody>
          <a:bodyPr/>
          <a:lstStyle/>
          <a:p>
            <a:pPr marL="0" indent="0">
              <a:buNone/>
            </a:pPr>
            <a:r>
              <a:rPr lang="vi-VN">
                <a:solidFill>
                  <a:srgbClr val="000000"/>
                </a:solidFill>
                <a:latin typeface="+mj-lt"/>
                <a:ea typeface="Times New Roman" panose="02020603050405020304" pitchFamily="18" charset="0"/>
              </a:rPr>
              <a:t>Một </a:t>
            </a:r>
            <a:r>
              <a:rPr lang="vi-VN" i="1">
                <a:solidFill>
                  <a:srgbClr val="000000"/>
                </a:solidFill>
                <a:latin typeface="+mj-lt"/>
                <a:ea typeface="Times New Roman" panose="02020603050405020304" pitchFamily="18" charset="0"/>
              </a:rPr>
              <a:t>sơ đồ trình tự </a:t>
            </a:r>
            <a:r>
              <a:rPr lang="vi-VN">
                <a:solidFill>
                  <a:srgbClr val="000000"/>
                </a:solidFill>
                <a:latin typeface="+mj-lt"/>
                <a:ea typeface="Times New Roman" panose="02020603050405020304" pitchFamily="18" charset="0"/>
              </a:rPr>
              <a:t>liên kết các Use case với các đối tượng. Nó cho biết cách thức hoạt động của một Use case được phân phối giữa các đối tượng tham gia của nó.</a:t>
            </a:r>
            <a:endParaRPr lang="en-US">
              <a:solidFill>
                <a:srgbClr val="000000"/>
              </a:solidFill>
              <a:latin typeface="+mj-lt"/>
              <a:ea typeface="Times New Roman" panose="02020603050405020304" pitchFamily="18" charset="0"/>
            </a:endParaRPr>
          </a:p>
          <a:p>
            <a:pPr marL="463550" indent="-288925">
              <a:lnSpc>
                <a:spcPct val="107000"/>
              </a:lnSpc>
              <a:spcAft>
                <a:spcPts val="800"/>
              </a:spcAft>
              <a:buNone/>
            </a:pPr>
            <a:r>
              <a:rPr lang="vi-VN" b="1">
                <a:solidFill>
                  <a:schemeClr val="tx1"/>
                </a:solidFill>
                <a:latin typeface="+mj-lt"/>
                <a:ea typeface="Calibri" panose="020F0502020204030204" pitchFamily="34" charset="0"/>
                <a:cs typeface="Times New Roman" panose="02020603050405020304" pitchFamily="18" charset="0"/>
              </a:rPr>
              <a:t>Heuristics để vẽ biểu đồ trình tự </a:t>
            </a:r>
            <a:endParaRPr lang="vi-VN">
              <a:solidFill>
                <a:schemeClr val="tx1"/>
              </a:solidFill>
              <a:latin typeface="+mj-lt"/>
              <a:ea typeface="Calibri" panose="020F0502020204030204" pitchFamily="34" charset="0"/>
              <a:cs typeface="Times New Roman" panose="02020603050405020304" pitchFamily="18" charset="0"/>
            </a:endParaRPr>
          </a:p>
          <a:p>
            <a:pPr marL="682625" lvl="0" indent="-276225">
              <a:lnSpc>
                <a:spcPct val="106000"/>
              </a:lnSpc>
              <a:buFont typeface="Arial" panose="020B0604020202020204" pitchFamily="34" charset="0"/>
              <a:buChar char="•"/>
            </a:pPr>
            <a:r>
              <a:rPr lang="vi-VN">
                <a:solidFill>
                  <a:schemeClr val="tx1"/>
                </a:solidFill>
                <a:latin typeface="+mj-lt"/>
                <a:ea typeface="Times New Roman" panose="02020603050405020304" pitchFamily="18" charset="0"/>
                <a:cs typeface="Times New Roman" panose="02020603050405020304" pitchFamily="18" charset="0"/>
              </a:rPr>
              <a:t>Cột đầu tiên phải tương ứng với đối tượng đã khởi tạo </a:t>
            </a:r>
            <a:r>
              <a:rPr lang="en-US">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use</a:t>
            </a:r>
            <a:r>
              <a:rPr lang="en-US">
                <a:solidFill>
                  <a:schemeClr val="tx1"/>
                </a:solidFill>
                <a:latin typeface="+mj-lt"/>
                <a:ea typeface="Times New Roman" panose="02020603050405020304" pitchFamily="18" charset="0"/>
                <a:cs typeface="Times New Roman" panose="02020603050405020304" pitchFamily="18" charset="0"/>
              </a:rPr>
              <a:t> </a:t>
            </a:r>
            <a:r>
              <a:rPr lang="vi-VN">
                <a:solidFill>
                  <a:schemeClr val="tx1"/>
                </a:solidFill>
                <a:latin typeface="+mj-lt"/>
                <a:ea typeface="Times New Roman" panose="02020603050405020304" pitchFamily="18" charset="0"/>
                <a:cs typeface="Times New Roman" panose="02020603050405020304" pitchFamily="18" charset="0"/>
              </a:rPr>
              <a:t>case.</a:t>
            </a:r>
            <a:endParaRPr lang="vi-VN">
              <a:solidFill>
                <a:schemeClr val="tx1"/>
              </a:solidFill>
              <a:latin typeface="+mj-lt"/>
              <a:ea typeface="Calibri" panose="020F0502020204030204" pitchFamily="34" charset="0"/>
              <a:cs typeface="Times New Roman" panose="02020603050405020304" pitchFamily="18" charset="0"/>
            </a:endParaRPr>
          </a:p>
          <a:p>
            <a:pPr marL="682625" lvl="0" indent="-276225">
              <a:lnSpc>
                <a:spcPct val="106000"/>
              </a:lnSpc>
              <a:buFont typeface="Arial" panose="020B0604020202020204" pitchFamily="34" charset="0"/>
              <a:buChar char="•"/>
            </a:pPr>
            <a:r>
              <a:rPr lang="vi-VN">
                <a:solidFill>
                  <a:schemeClr val="tx1"/>
                </a:solidFill>
                <a:latin typeface="+mj-lt"/>
                <a:ea typeface="Times New Roman" panose="02020603050405020304" pitchFamily="18" charset="0"/>
                <a:cs typeface="Times New Roman" panose="02020603050405020304" pitchFamily="18" charset="0"/>
              </a:rPr>
              <a:t>Cột thứ hai phải là </a:t>
            </a:r>
            <a:r>
              <a:rPr lang="vi-VN">
                <a:solidFill>
                  <a:schemeClr val="tx1"/>
                </a:solidFill>
                <a:latin typeface="+mj-lt"/>
                <a:ea typeface="Calibri" panose="020F0502020204030204" pitchFamily="34" charset="0"/>
                <a:cs typeface="Times New Roman" panose="02020603050405020304" pitchFamily="18" charset="0"/>
              </a:rPr>
              <a:t>Boundary object</a:t>
            </a:r>
            <a:r>
              <a:rPr lang="vi-VN">
                <a:solidFill>
                  <a:schemeClr val="tx1"/>
                </a:solidFill>
                <a:latin typeface="+mj-lt"/>
                <a:ea typeface="Times New Roman" panose="02020603050405020304" pitchFamily="18" charset="0"/>
                <a:cs typeface="Times New Roman" panose="02020603050405020304" pitchFamily="18" charset="0"/>
              </a:rPr>
              <a:t> </a:t>
            </a:r>
            <a:r>
              <a:rPr lang="en-US">
                <a:solidFill>
                  <a:schemeClr val="tx1"/>
                </a:solidFill>
                <a:latin typeface="+mj-lt"/>
                <a:ea typeface="Times New Roman" panose="02020603050405020304" pitchFamily="18" charset="0"/>
                <a:cs typeface="Times New Roman" panose="02020603050405020304" pitchFamily="18" charset="0"/>
              </a:rPr>
              <a:t>.</a:t>
            </a:r>
          </a:p>
          <a:p>
            <a:pPr marL="682625" lvl="0" indent="-276225">
              <a:lnSpc>
                <a:spcPct val="106000"/>
              </a:lnSpc>
              <a:buFont typeface="Arial" panose="020B0604020202020204" pitchFamily="34" charset="0"/>
              <a:buChar char="•"/>
            </a:pPr>
            <a:r>
              <a:rPr lang="vi-VN">
                <a:solidFill>
                  <a:schemeClr val="tx1"/>
                </a:solidFill>
                <a:latin typeface="+mj-lt"/>
                <a:ea typeface="Times New Roman" panose="02020603050405020304" pitchFamily="18" charset="0"/>
                <a:cs typeface="Times New Roman" panose="02020603050405020304" pitchFamily="18" charset="0"/>
              </a:rPr>
              <a:t>Cột thứ ba phải là đối tượng điều khiển quản lý phần còn lại của </a:t>
            </a:r>
            <a:r>
              <a:rPr lang="en-US">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use</a:t>
            </a:r>
            <a:r>
              <a:rPr lang="en-US">
                <a:solidFill>
                  <a:schemeClr val="tx1"/>
                </a:solidFill>
                <a:latin typeface="+mj-lt"/>
                <a:ea typeface="Times New Roman" panose="02020603050405020304" pitchFamily="18" charset="0"/>
                <a:cs typeface="Times New Roman" panose="02020603050405020304" pitchFamily="18" charset="0"/>
              </a:rPr>
              <a:t> </a:t>
            </a:r>
            <a:r>
              <a:rPr lang="vi-VN">
                <a:solidFill>
                  <a:schemeClr val="tx1"/>
                </a:solidFill>
                <a:latin typeface="+mj-lt"/>
                <a:ea typeface="Times New Roman" panose="02020603050405020304" pitchFamily="18" charset="0"/>
                <a:cs typeface="Times New Roman" panose="02020603050405020304" pitchFamily="18" charset="0"/>
              </a:rPr>
              <a:t>case.</a:t>
            </a:r>
            <a:endParaRPr lang="vi-VN">
              <a:solidFill>
                <a:schemeClr val="tx1"/>
              </a:solidFill>
              <a:latin typeface="+mj-lt"/>
              <a:ea typeface="Calibri" panose="020F0502020204030204" pitchFamily="34" charset="0"/>
              <a:cs typeface="Times New Roman" panose="02020603050405020304" pitchFamily="18" charset="0"/>
            </a:endParaRPr>
          </a:p>
          <a:p>
            <a:pPr marL="682625" lvl="0" indent="-276225">
              <a:lnSpc>
                <a:spcPct val="106000"/>
              </a:lnSpc>
              <a:buFont typeface="Arial" panose="020B0604020202020204" pitchFamily="34" charset="0"/>
              <a:buChar char="•"/>
            </a:pPr>
            <a:r>
              <a:rPr lang="vi-VN">
                <a:solidFill>
                  <a:schemeClr val="tx1"/>
                </a:solidFill>
                <a:latin typeface="+mj-lt"/>
                <a:ea typeface="Calibri" panose="020F0502020204030204" pitchFamily="34" charset="0"/>
                <a:cs typeface="Times New Roman" panose="02020603050405020304" pitchFamily="18" charset="0"/>
              </a:rPr>
              <a:t>Control objects</a:t>
            </a:r>
            <a:r>
              <a:rPr lang="vi-VN">
                <a:solidFill>
                  <a:schemeClr val="tx1"/>
                </a:solidFill>
                <a:latin typeface="+mj-lt"/>
                <a:ea typeface="Times New Roman" panose="02020603050405020304" pitchFamily="18" charset="0"/>
                <a:cs typeface="Times New Roman" panose="02020603050405020304" pitchFamily="18" charset="0"/>
              </a:rPr>
              <a:t> được tạo ra bởi các đối tượng biên khởi tạo các </a:t>
            </a:r>
            <a:r>
              <a:rPr lang="en-US">
                <a:solidFill>
                  <a:schemeClr val="tx1"/>
                </a:solidFill>
                <a:latin typeface="+mj-lt"/>
                <a:ea typeface="Times New Roman" panose="02020603050405020304" pitchFamily="18" charset="0"/>
                <a:cs typeface="Times New Roman" panose="02020603050405020304" pitchFamily="18" charset="0"/>
              </a:rPr>
              <a:t>use </a:t>
            </a:r>
            <a:r>
              <a:rPr lang="vi-VN">
                <a:solidFill>
                  <a:schemeClr val="tx1"/>
                </a:solidFill>
                <a:latin typeface="+mj-lt"/>
                <a:ea typeface="Times New Roman" panose="02020603050405020304" pitchFamily="18" charset="0"/>
                <a:cs typeface="Times New Roman" panose="02020603050405020304" pitchFamily="18" charset="0"/>
              </a:rPr>
              <a:t>case.</a:t>
            </a:r>
            <a:endParaRPr lang="vi-VN">
              <a:solidFill>
                <a:schemeClr val="tx1"/>
              </a:solidFill>
              <a:latin typeface="+mj-lt"/>
              <a:ea typeface="Calibri" panose="020F0502020204030204" pitchFamily="34" charset="0"/>
              <a:cs typeface="Times New Roman" panose="02020603050405020304" pitchFamily="18" charset="0"/>
            </a:endParaRPr>
          </a:p>
          <a:p>
            <a:pPr marL="682625" lvl="0" indent="-276225">
              <a:lnSpc>
                <a:spcPct val="106000"/>
              </a:lnSpc>
              <a:buFont typeface="Arial" panose="020B0604020202020204" pitchFamily="34" charset="0"/>
              <a:buChar char="•"/>
            </a:pPr>
            <a:r>
              <a:rPr lang="vi-VN">
                <a:solidFill>
                  <a:schemeClr val="tx1"/>
                </a:solidFill>
                <a:latin typeface="+mj-lt"/>
                <a:ea typeface="Calibri" panose="020F0502020204030204" pitchFamily="34" charset="0"/>
                <a:cs typeface="Times New Roman" panose="02020603050405020304" pitchFamily="18" charset="0"/>
              </a:rPr>
              <a:t>Boundary objects</a:t>
            </a:r>
            <a:r>
              <a:rPr lang="vi-VN">
                <a:solidFill>
                  <a:schemeClr val="tx1"/>
                </a:solidFill>
                <a:latin typeface="+mj-lt"/>
                <a:ea typeface="Times New Roman" panose="02020603050405020304" pitchFamily="18" charset="0"/>
                <a:cs typeface="Times New Roman" panose="02020603050405020304" pitchFamily="18" charset="0"/>
              </a:rPr>
              <a:t> được tạo ra bởi các</a:t>
            </a:r>
            <a:r>
              <a:rPr lang="en-US">
                <a:solidFill>
                  <a:schemeClr val="tx1"/>
                </a:solidFill>
                <a:latin typeface="+mj-lt"/>
                <a:ea typeface="Times New Roman" panose="02020603050405020304" pitchFamily="18" charset="0"/>
                <a:cs typeface="Times New Roman" panose="02020603050405020304" pitchFamily="18" charset="0"/>
              </a:rPr>
              <a:t> </a:t>
            </a:r>
            <a:r>
              <a:rPr lang="en-US">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Control object</a:t>
            </a:r>
            <a:r>
              <a:rPr lang="vi-VN">
                <a:solidFill>
                  <a:schemeClr val="tx1"/>
                </a:solidFill>
                <a:latin typeface="+mj-lt"/>
                <a:ea typeface="Times New Roman" panose="02020603050405020304" pitchFamily="18" charset="0"/>
                <a:cs typeface="Times New Roman" panose="02020603050405020304" pitchFamily="18" charset="0"/>
              </a:rPr>
              <a:t>.</a:t>
            </a:r>
            <a:endParaRPr lang="vi-VN">
              <a:solidFill>
                <a:schemeClr val="tx1"/>
              </a:solidFill>
              <a:latin typeface="+mj-lt"/>
              <a:ea typeface="Calibri" panose="020F0502020204030204" pitchFamily="34" charset="0"/>
              <a:cs typeface="Times New Roman" panose="02020603050405020304" pitchFamily="18" charset="0"/>
            </a:endParaRPr>
          </a:p>
          <a:p>
            <a:pPr marL="682625" lvl="0" indent="-276225">
              <a:lnSpc>
                <a:spcPct val="106000"/>
              </a:lnSpc>
              <a:buFont typeface="Arial" panose="020B0604020202020204" pitchFamily="34" charset="0"/>
              <a:buChar char="•"/>
            </a:pPr>
            <a:r>
              <a:rPr lang="vi-VN">
                <a:solidFill>
                  <a:schemeClr val="tx1"/>
                </a:solidFill>
                <a:latin typeface="+mj-lt"/>
                <a:ea typeface="Calibri" panose="020F0502020204030204" pitchFamily="34" charset="0"/>
                <a:cs typeface="Times New Roman" panose="02020603050405020304" pitchFamily="18" charset="0"/>
              </a:rPr>
              <a:t>Entity objects</a:t>
            </a:r>
            <a:r>
              <a:rPr lang="vi-VN">
                <a:solidFill>
                  <a:schemeClr val="tx1"/>
                </a:solidFill>
                <a:latin typeface="+mj-lt"/>
                <a:ea typeface="Times New Roman" panose="02020603050405020304" pitchFamily="18" charset="0"/>
                <a:cs typeface="Times New Roman" panose="02020603050405020304" pitchFamily="18" charset="0"/>
              </a:rPr>
              <a:t> được truy cập bởi </a:t>
            </a:r>
            <a:r>
              <a:rPr lang="vi-VN">
                <a:solidFill>
                  <a:schemeClr val="tx1"/>
                </a:solidFill>
                <a:latin typeface="+mj-lt"/>
                <a:ea typeface="Calibri" panose="020F0502020204030204" pitchFamily="34" charset="0"/>
                <a:cs typeface="Times New Roman" panose="02020603050405020304" pitchFamily="18" charset="0"/>
              </a:rPr>
              <a:t> Boundary </a:t>
            </a:r>
            <a:r>
              <a:rPr lang="vi-VN">
                <a:solidFill>
                  <a:schemeClr val="tx1"/>
                </a:solidFill>
                <a:latin typeface="+mj-lt"/>
                <a:ea typeface="Times New Roman" panose="02020603050405020304" pitchFamily="18" charset="0"/>
                <a:cs typeface="Times New Roman" panose="02020603050405020304" pitchFamily="18" charset="0"/>
              </a:rPr>
              <a:t>hoặc Control</a:t>
            </a:r>
            <a:r>
              <a:rPr lang="en-US">
                <a:solidFill>
                  <a:schemeClr val="tx1"/>
                </a:solidFill>
                <a:latin typeface="+mj-lt"/>
                <a:ea typeface="Times New Roman" panose="02020603050405020304" pitchFamily="18" charset="0"/>
                <a:cs typeface="Times New Roman" panose="02020603050405020304" pitchFamily="18" charset="0"/>
              </a:rPr>
              <a:t> object</a:t>
            </a:r>
            <a:endParaRPr lang="vi-VN">
              <a:solidFill>
                <a:schemeClr val="tx1"/>
              </a:solidFill>
              <a:latin typeface="+mj-lt"/>
              <a:ea typeface="Calibri" panose="020F0502020204030204" pitchFamily="34" charset="0"/>
              <a:cs typeface="Times New Roman" panose="02020603050405020304" pitchFamily="18" charset="0"/>
            </a:endParaRPr>
          </a:p>
          <a:p>
            <a:pPr marL="682625" lvl="0" indent="-276225">
              <a:lnSpc>
                <a:spcPct val="106000"/>
              </a:lnSpc>
              <a:buFont typeface="Arial" panose="020B0604020202020204" pitchFamily="34" charset="0"/>
              <a:buChar char="•"/>
            </a:pPr>
            <a:r>
              <a:rPr lang="vi-VN">
                <a:solidFill>
                  <a:schemeClr val="tx1"/>
                </a:solidFill>
                <a:latin typeface="+mj-lt"/>
                <a:ea typeface="Times New Roman" panose="02020603050405020304" pitchFamily="18" charset="0"/>
                <a:cs typeface="Times New Roman" panose="02020603050405020304" pitchFamily="18" charset="0"/>
              </a:rPr>
              <a:t>Các Entity object </a:t>
            </a:r>
            <a:r>
              <a:rPr lang="vi-VN" b="1" i="1">
                <a:solidFill>
                  <a:schemeClr val="tx1"/>
                </a:solidFill>
                <a:latin typeface="+mj-lt"/>
                <a:ea typeface="Times New Roman" panose="02020603050405020304" pitchFamily="18" charset="0"/>
                <a:cs typeface="Times New Roman" panose="02020603050405020304" pitchFamily="18" charset="0"/>
              </a:rPr>
              <a:t>không bao giờ</a:t>
            </a:r>
            <a:r>
              <a:rPr lang="vi-VN">
                <a:solidFill>
                  <a:schemeClr val="tx1"/>
                </a:solidFill>
                <a:latin typeface="+mj-lt"/>
                <a:ea typeface="Times New Roman" panose="02020603050405020304" pitchFamily="18" charset="0"/>
                <a:cs typeface="Times New Roman" panose="02020603050405020304" pitchFamily="18" charset="0"/>
              </a:rPr>
              <a:t> truy cập </a:t>
            </a:r>
            <a:r>
              <a:rPr lang="vi-VN">
                <a:solidFill>
                  <a:schemeClr val="tx1"/>
                </a:solidFill>
                <a:latin typeface="+mj-lt"/>
                <a:ea typeface="Calibri" panose="020F0502020204030204" pitchFamily="34" charset="0"/>
                <a:cs typeface="Times New Roman" panose="02020603050405020304" pitchFamily="18" charset="0"/>
              </a:rPr>
              <a:t> Boundary </a:t>
            </a:r>
            <a:r>
              <a:rPr lang="vi-VN">
                <a:solidFill>
                  <a:schemeClr val="tx1"/>
                </a:solidFill>
                <a:latin typeface="+mj-lt"/>
                <a:ea typeface="Times New Roman" panose="02020603050405020304" pitchFamily="18" charset="0"/>
                <a:cs typeface="Times New Roman" panose="02020603050405020304" pitchFamily="18" charset="0"/>
              </a:rPr>
              <a:t>hoặc Control objects</a:t>
            </a:r>
            <a:endParaRPr lang="vi-VN" sz="1800" dirty="0">
              <a:solidFill>
                <a:srgbClr val="000000"/>
              </a:solidFill>
              <a:effectLst/>
              <a:latin typeface="+mj-lt"/>
              <a:ea typeface="Times New Roman" panose="02020603050405020304" pitchFamily="18" charset="0"/>
            </a:endParaRPr>
          </a:p>
        </p:txBody>
      </p:sp>
      <p:sp>
        <p:nvSpPr>
          <p:cNvPr id="4" name="Subtitle 3">
            <a:extLst>
              <a:ext uri="{FF2B5EF4-FFF2-40B4-BE49-F238E27FC236}">
                <a16:creationId xmlns:a16="http://schemas.microsoft.com/office/drawing/2014/main" id="{F8095C2C-5D1F-4279-897F-0EE93159573C}"/>
              </a:ext>
            </a:extLst>
          </p:cNvPr>
          <p:cNvSpPr>
            <a:spLocks noGrp="1"/>
          </p:cNvSpPr>
          <p:nvPr>
            <p:ph type="subTitle" idx="2"/>
          </p:nvPr>
        </p:nvSpPr>
        <p:spPr>
          <a:xfrm>
            <a:off x="621236" y="961697"/>
            <a:ext cx="8460000" cy="471794"/>
          </a:xfrm>
        </p:spPr>
        <p:txBody>
          <a:bodyPr/>
          <a:lstStyle/>
          <a:p>
            <a:r>
              <a:rPr lang="vi-VN"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4.4 Ánh xạ các Use case đến các đối tượng bằng sơ đồ trình tự</a:t>
            </a:r>
            <a:endParaRPr lang="vi-VN" sz="2000" dirty="0"/>
          </a:p>
        </p:txBody>
      </p:sp>
      <p:grpSp>
        <p:nvGrpSpPr>
          <p:cNvPr id="6" name="Google Shape;371;p47">
            <a:extLst>
              <a:ext uri="{FF2B5EF4-FFF2-40B4-BE49-F238E27FC236}">
                <a16:creationId xmlns:a16="http://schemas.microsoft.com/office/drawing/2014/main" id="{19CB048B-5C66-4846-AC1F-0F1D89F92F30}"/>
              </a:ext>
            </a:extLst>
          </p:cNvPr>
          <p:cNvGrpSpPr/>
          <p:nvPr/>
        </p:nvGrpSpPr>
        <p:grpSpPr>
          <a:xfrm rot="5400000">
            <a:off x="8769250" y="557497"/>
            <a:ext cx="278152" cy="345818"/>
            <a:chOff x="0" y="46600"/>
            <a:chExt cx="3121800" cy="5004600"/>
          </a:xfrm>
        </p:grpSpPr>
        <p:sp>
          <p:nvSpPr>
            <p:cNvPr id="7" name="Google Shape;372;p47">
              <a:extLst>
                <a:ext uri="{FF2B5EF4-FFF2-40B4-BE49-F238E27FC236}">
                  <a16:creationId xmlns:a16="http://schemas.microsoft.com/office/drawing/2014/main" id="{4DC4FE2D-3ABD-4ED1-A4BB-BB8EA985BA70}"/>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3;p47">
              <a:extLst>
                <a:ext uri="{FF2B5EF4-FFF2-40B4-BE49-F238E27FC236}">
                  <a16:creationId xmlns:a16="http://schemas.microsoft.com/office/drawing/2014/main" id="{3F913C1C-717B-4318-AB34-A9C476FFF9D0}"/>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 name="Google Shape;374;p47">
              <a:extLst>
                <a:ext uri="{FF2B5EF4-FFF2-40B4-BE49-F238E27FC236}">
                  <a16:creationId xmlns:a16="http://schemas.microsoft.com/office/drawing/2014/main" id="{C80D34D9-F688-4CD6-8981-A3816DBF8153}"/>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3" name="Title 1">
            <a:extLst>
              <a:ext uri="{FF2B5EF4-FFF2-40B4-BE49-F238E27FC236}">
                <a16:creationId xmlns:a16="http://schemas.microsoft.com/office/drawing/2014/main" id="{ADB0DA87-8919-4C2B-8FFA-FE319FB445ED}"/>
              </a:ext>
            </a:extLst>
          </p:cNvPr>
          <p:cNvSpPr>
            <a:spLocks noGrp="1"/>
          </p:cNvSpPr>
          <p:nvPr>
            <p:ph type="title"/>
          </p:nvPr>
        </p:nvSpPr>
        <p:spPr>
          <a:xfrm>
            <a:off x="287492" y="424433"/>
            <a:ext cx="8460000" cy="8901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3006748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additive="base">
                                        <p:cTn id="3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 calcmode="lin" valueType="num">
                                      <p:cBhvr additive="base">
                                        <p:cTn id="4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370475" y="1819486"/>
            <a:ext cx="8459999" cy="3063410"/>
          </a:xfrm>
        </p:spPr>
        <p:txBody>
          <a:bodyPr/>
          <a:lstStyle/>
          <a:p>
            <a:pPr marL="0" indent="0">
              <a:buNone/>
            </a:pPr>
            <a:r>
              <a:rPr lang="vi-VN" sz="1800">
                <a:solidFill>
                  <a:schemeClr val="tx1"/>
                </a:solidFill>
                <a:effectLst/>
                <a:latin typeface="+mj-lt"/>
                <a:ea typeface="Calibri" panose="020F0502020204030204" pitchFamily="34" charset="0"/>
              </a:rPr>
              <a:t>Thẻ </a:t>
            </a:r>
            <a:r>
              <a:rPr lang="vi-VN" sz="1800" dirty="0">
                <a:solidFill>
                  <a:schemeClr val="tx1"/>
                </a:solidFill>
                <a:effectLst/>
                <a:latin typeface="+mj-lt"/>
                <a:ea typeface="Calibri" panose="020F0502020204030204" pitchFamily="34" charset="0"/>
              </a:rPr>
              <a:t>CRC ban đầu được giới thiệu như một công cụ để dạy các khái niệm hướng đối tượng cho người mới và người có kinh nghiệm các nhà phát triển không quen với </a:t>
            </a:r>
            <a:r>
              <a:rPr lang="vi-VN" sz="1800">
                <a:solidFill>
                  <a:schemeClr val="tx1"/>
                </a:solidFill>
                <a:effectLst/>
                <a:latin typeface="+mj-lt"/>
                <a:ea typeface="Calibri" panose="020F0502020204030204" pitchFamily="34" charset="0"/>
              </a:rPr>
              <a:t>hướng đối</a:t>
            </a:r>
            <a:r>
              <a:rPr lang="en-US" sz="1800">
                <a:solidFill>
                  <a:schemeClr val="tx1"/>
                </a:solidFill>
                <a:effectLst/>
                <a:latin typeface="+mj-lt"/>
                <a:ea typeface="Calibri" panose="020F0502020204030204" pitchFamily="34" charset="0"/>
              </a:rPr>
              <a:t> </a:t>
            </a:r>
            <a:r>
              <a:rPr lang="vi-VN" sz="1800">
                <a:solidFill>
                  <a:schemeClr val="tx1"/>
                </a:solidFill>
                <a:effectLst/>
                <a:latin typeface="+mj-lt"/>
                <a:ea typeface="Calibri" panose="020F0502020204030204" pitchFamily="34" charset="0"/>
              </a:rPr>
              <a:t>tượng.</a:t>
            </a:r>
            <a:endParaRPr lang="en-US" sz="1800">
              <a:solidFill>
                <a:schemeClr val="tx1"/>
              </a:solidFill>
              <a:effectLst/>
              <a:latin typeface="+mj-lt"/>
              <a:ea typeface="Calibri" panose="020F0502020204030204" pitchFamily="34" charset="0"/>
            </a:endParaRPr>
          </a:p>
          <a:p>
            <a:pPr marL="0" indent="0">
              <a:buNone/>
            </a:pPr>
            <a:r>
              <a:rPr lang="vi-VN">
                <a:solidFill>
                  <a:schemeClr val="tx1"/>
                </a:solidFill>
                <a:latin typeface="Times New Roman" panose="02020603050405020304" pitchFamily="18" charset="0"/>
                <a:cs typeface="Times New Roman" panose="02020603050405020304" pitchFamily="18" charset="0"/>
              </a:rPr>
              <a:t>Mỗi class được đại diện bằng </a:t>
            </a:r>
            <a:r>
              <a:rPr lang="en-US">
                <a:solidFill>
                  <a:schemeClr val="tx1"/>
                </a:solidFill>
                <a:latin typeface="Times New Roman" panose="02020603050405020304" pitchFamily="18" charset="0"/>
                <a:cs typeface="Times New Roman" panose="02020603050405020304" pitchFamily="18" charset="0"/>
              </a:rPr>
              <a:t>một thẻ CRC.</a:t>
            </a:r>
            <a:endParaRPr lang="vi-V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vi-VN" sz="1800">
                <a:solidFill>
                  <a:schemeClr val="tx1"/>
                </a:solidFill>
                <a:effectLst/>
                <a:latin typeface="+mj-lt"/>
                <a:ea typeface="Calibri" panose="020F0502020204030204" pitchFamily="34" charset="0"/>
                <a:cs typeface="Times New Roman" panose="02020603050405020304" pitchFamily="18" charset="0"/>
              </a:rPr>
              <a:t>Thẻ CRC có thể được sử dụng trong các phiên lập mô hình với các nhóm.</a:t>
            </a:r>
            <a:endParaRPr lang="vi-VN" sz="1800" dirty="0">
              <a:solidFill>
                <a:schemeClr val="tx1"/>
              </a:solidFill>
              <a:effectLst/>
              <a:latin typeface="+mj-lt"/>
              <a:ea typeface="Calibri" panose="020F0502020204030204" pitchFamily="34" charset="0"/>
            </a:endParaRPr>
          </a:p>
        </p:txBody>
      </p:sp>
      <p:sp>
        <p:nvSpPr>
          <p:cNvPr id="4" name="Subtitle 3">
            <a:extLst>
              <a:ext uri="{FF2B5EF4-FFF2-40B4-BE49-F238E27FC236}">
                <a16:creationId xmlns:a16="http://schemas.microsoft.com/office/drawing/2014/main" id="{F8095C2C-5D1F-4279-897F-0EE93159573C}"/>
              </a:ext>
            </a:extLst>
          </p:cNvPr>
          <p:cNvSpPr>
            <a:spLocks noGrp="1"/>
          </p:cNvSpPr>
          <p:nvPr>
            <p:ph type="subTitle" idx="2"/>
          </p:nvPr>
        </p:nvSpPr>
        <p:spPr>
          <a:xfrm>
            <a:off x="609161" y="1039792"/>
            <a:ext cx="8460000" cy="393600"/>
          </a:xfrm>
        </p:spPr>
        <p:txBody>
          <a:bodyPr/>
          <a:lstStyle/>
          <a:p>
            <a:pPr marL="0" indent="0">
              <a:buNone/>
            </a:pPr>
            <a:r>
              <a:rPr lang="vi-VN" sz="2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4.5 Lập mô hình tương tác giữa các đối tượng bằng thẻ CRC</a:t>
            </a:r>
            <a:endParaRPr lang="vi-VN" sz="2000" dirty="0"/>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2" name="Title 1">
            <a:extLst>
              <a:ext uri="{FF2B5EF4-FFF2-40B4-BE49-F238E27FC236}">
                <a16:creationId xmlns:a16="http://schemas.microsoft.com/office/drawing/2014/main" id="{201503DA-0840-46B7-AA08-A57497D96CC2}"/>
              </a:ext>
            </a:extLst>
          </p:cNvPr>
          <p:cNvSpPr>
            <a:spLocks noGrp="1"/>
          </p:cNvSpPr>
          <p:nvPr>
            <p:ph type="title"/>
          </p:nvPr>
        </p:nvSpPr>
        <p:spPr>
          <a:xfrm>
            <a:off x="287492" y="424433"/>
            <a:ext cx="8460000" cy="8901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3220198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534782" y="1261241"/>
            <a:ext cx="8095651" cy="3323880"/>
          </a:xfrm>
        </p:spPr>
        <p:txBody>
          <a:bodyPr/>
          <a:lstStyle/>
          <a:p>
            <a:pPr marL="0" indent="0">
              <a:buNone/>
            </a:pPr>
            <a:r>
              <a:rPr lang="vi-VN">
                <a:solidFill>
                  <a:srgbClr val="000000"/>
                </a:solidFill>
                <a:latin typeface="Times New Roman" panose="02020603050405020304" pitchFamily="18" charset="0"/>
                <a:ea typeface="Times New Roman" panose="02020603050405020304" pitchFamily="18" charset="0"/>
              </a:rPr>
              <a:t>Một liên kết cho thấy mối quan hệ giữa hai hoặc nhiều lớp</a:t>
            </a:r>
          </a:p>
          <a:p>
            <a:pPr marL="0" indent="0">
              <a:buNone/>
            </a:pPr>
            <a:r>
              <a:rPr lang="vi-VN">
                <a:solidFill>
                  <a:srgbClr val="000000"/>
                </a:solidFill>
                <a:latin typeface="Times New Roman" panose="02020603050405020304" pitchFamily="18" charset="0"/>
                <a:ea typeface="Times New Roman" panose="02020603050405020304" pitchFamily="18" charset="0"/>
              </a:rPr>
              <a:t>Xác định các Liên kết có hai lợi thế:</a:t>
            </a:r>
          </a:p>
          <a:p>
            <a:pPr indent="-225425">
              <a:buFont typeface="Arial" panose="020B0604020202020204" pitchFamily="34" charset="0"/>
              <a:buChar char="•"/>
            </a:pPr>
            <a:r>
              <a:rPr lang="vi-VN">
                <a:solidFill>
                  <a:srgbClr val="000000"/>
                </a:solidFill>
                <a:latin typeface="Times New Roman" panose="02020603050405020304" pitchFamily="18" charset="0"/>
                <a:ea typeface="Times New Roman" panose="02020603050405020304" pitchFamily="18" charset="0"/>
              </a:rPr>
              <a:t>Làm rõ mô hình phân tích bằng cách làm rõ ràng các mối quan hệ giữa các đối tượng.</a:t>
            </a:r>
          </a:p>
          <a:p>
            <a:pPr indent="-225425">
              <a:buFont typeface="Arial" panose="020B0604020202020204" pitchFamily="34" charset="0"/>
              <a:buChar char="•"/>
            </a:pPr>
            <a:r>
              <a:rPr lang="vi-VN">
                <a:solidFill>
                  <a:srgbClr val="000000"/>
                </a:solidFill>
                <a:latin typeface="Times New Roman" panose="02020603050405020304" pitchFamily="18" charset="0"/>
                <a:ea typeface="Times New Roman" panose="02020603050405020304" pitchFamily="18" charset="0"/>
              </a:rPr>
              <a:t>Cho phép nhà phát triển khám phá các trường hợp Boundary được liên kết bằng các liên kết.</a:t>
            </a:r>
            <a:endParaRPr lang="en-US">
              <a:solidFill>
                <a:srgbClr val="000000"/>
              </a:solidFill>
              <a:latin typeface="Times New Roman" panose="02020603050405020304" pitchFamily="18" charset="0"/>
              <a:ea typeface="Times New Roman" panose="02020603050405020304" pitchFamily="18" charset="0"/>
            </a:endParaRPr>
          </a:p>
          <a:p>
            <a:pPr marL="0" indent="0">
              <a:buNone/>
            </a:pPr>
            <a:r>
              <a:rPr lang="vi-VN">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Một số thuộc tính của liên kết:</a:t>
            </a:r>
          </a:p>
          <a:p>
            <a:pPr marL="463550" lvl="0" indent="-238125">
              <a:lnSpc>
                <a:spcPct val="106000"/>
              </a:lnSpc>
              <a:buFont typeface="Arial" panose="020B0604020202020204" pitchFamily="34" charset="0"/>
              <a:buChar char="•"/>
            </a:pPr>
            <a:r>
              <a:rPr lang="vi-VN">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Tên để mô tả mối liên kết giữa hai lớp Tên liên kết là tùy chọn và không cần phải là duy nhất trên tổng thể.</a:t>
            </a:r>
          </a:p>
          <a:p>
            <a:pPr marL="463550" lvl="0" indent="-238125">
              <a:lnSpc>
                <a:spcPct val="106000"/>
              </a:lnSpc>
              <a:buFont typeface="Arial" panose="020B0604020202020204" pitchFamily="34" charset="0"/>
              <a:buChar char="•"/>
            </a:pPr>
            <a:r>
              <a:rPr lang="vi-VN">
                <a:solidFill>
                  <a:schemeClr val="tx1"/>
                </a:solidFill>
                <a:latin typeface="Times New Roman" panose="02020603050405020304" pitchFamily="18" charset="0"/>
                <a:ea typeface="Times New Roman" panose="02020603050405020304" pitchFamily="18" charset="0"/>
              </a:rPr>
              <a:t>Một vai trò ở mỗi đầu, xác định chức năng của mỗi lớp đối với các liên kết </a:t>
            </a:r>
            <a:endParaRPr lang="vi-VN">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463550" lvl="0" indent="-238125">
              <a:lnSpc>
                <a:spcPct val="106000"/>
              </a:lnSpc>
              <a:buFont typeface="Arial" panose="020B0604020202020204" pitchFamily="34" charset="0"/>
              <a:buChar char="•"/>
            </a:pPr>
            <a:r>
              <a:rPr lang="vi-VN">
                <a:solidFill>
                  <a:schemeClr val="tx1"/>
                </a:solidFill>
                <a:latin typeface="Times New Roman" panose="02020603050405020304" pitchFamily="18" charset="0"/>
                <a:ea typeface="Times New Roman" panose="02020603050405020304" pitchFamily="18" charset="0"/>
              </a:rPr>
              <a:t>Đa dạng ở mỗi đầu, xác định số lượng trường hợp có thể có.</a:t>
            </a:r>
          </a:p>
          <a:p>
            <a:pPr marL="0" indent="0">
              <a:buNone/>
            </a:pPr>
            <a:endParaRPr lang="vi-VN" sz="1800" dirty="0">
              <a:effectLst/>
              <a:latin typeface="Times New Roman" panose="02020603050405020304" pitchFamily="18" charset="0"/>
              <a:ea typeface="Calibri" panose="020F0502020204030204" pitchFamily="34" charset="0"/>
            </a:endParaRPr>
          </a:p>
        </p:txBody>
      </p:sp>
      <p:sp>
        <p:nvSpPr>
          <p:cNvPr id="4" name="Subtitle 3">
            <a:extLst>
              <a:ext uri="{FF2B5EF4-FFF2-40B4-BE49-F238E27FC236}">
                <a16:creationId xmlns:a16="http://schemas.microsoft.com/office/drawing/2014/main" id="{F8095C2C-5D1F-4279-897F-0EE93159573C}"/>
              </a:ext>
            </a:extLst>
          </p:cNvPr>
          <p:cNvSpPr>
            <a:spLocks noGrp="1"/>
          </p:cNvSpPr>
          <p:nvPr>
            <p:ph type="subTitle" idx="2"/>
          </p:nvPr>
        </p:nvSpPr>
        <p:spPr>
          <a:xfrm>
            <a:off x="396508" y="869483"/>
            <a:ext cx="8460000" cy="522940"/>
          </a:xfrm>
        </p:spPr>
        <p:txBody>
          <a:bodyPr/>
          <a:lstStyle/>
          <a:p>
            <a:r>
              <a:rPr lang="vi-VN" sz="2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4.6 Xác định  các liên kết</a:t>
            </a:r>
            <a:endParaRPr lang="vi-VN" sz="20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1" name="Title 1">
            <a:extLst>
              <a:ext uri="{FF2B5EF4-FFF2-40B4-BE49-F238E27FC236}">
                <a16:creationId xmlns:a16="http://schemas.microsoft.com/office/drawing/2014/main" id="{F59EE369-44FA-4435-B83A-28001761B9F5}"/>
              </a:ext>
            </a:extLst>
          </p:cNvPr>
          <p:cNvSpPr>
            <a:spLocks noGrp="1"/>
          </p:cNvSpPr>
          <p:nvPr>
            <p:ph type="title"/>
          </p:nvPr>
        </p:nvSpPr>
        <p:spPr>
          <a:xfrm>
            <a:off x="369888" y="422275"/>
            <a:ext cx="8461375" cy="573088"/>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1530542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 calcmode="lin" valueType="num">
                                      <p:cBhvr additive="base">
                                        <p:cTn id="3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 calcmode="lin" valueType="num">
                                      <p:cBhvr additive="base">
                                        <p:cTn id="3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575745" y="1365983"/>
            <a:ext cx="8171747" cy="3063410"/>
          </a:xfrm>
        </p:spPr>
        <p:txBody>
          <a:bodyPr/>
          <a:lstStyle/>
          <a:p>
            <a:pPr marL="0" indent="0">
              <a:lnSpc>
                <a:spcPct val="107000"/>
              </a:lnSpc>
              <a:spcAft>
                <a:spcPts val="800"/>
              </a:spcAft>
              <a:buNone/>
            </a:pPr>
            <a:r>
              <a:rPr lang="vi-VN" sz="1600" b="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Heuristics </a:t>
            </a:r>
            <a:r>
              <a:rPr lang="vi-VN" sz="1600" b="1" dirty="0">
                <a:solidFill>
                  <a:schemeClr val="tx1"/>
                </a:solidFill>
                <a:effectLst/>
                <a:latin typeface="+mj-lt"/>
                <a:ea typeface="Calibri" panose="020F0502020204030204" pitchFamily="34" charset="0"/>
                <a:cs typeface="Times New Roman" panose="02020603050405020304" pitchFamily="18" charset="0"/>
              </a:rPr>
              <a:t>để xác định các liên kết</a:t>
            </a:r>
            <a:r>
              <a:rPr lang="vi-VN" sz="1600" b="1" dirty="0">
                <a:solidFill>
                  <a:schemeClr val="tx1"/>
                </a:solidFill>
                <a:effectLst/>
                <a:latin typeface="+mj-lt"/>
                <a:ea typeface="Times New Roman" panose="02020603050405020304" pitchFamily="18" charset="0"/>
                <a:cs typeface="Times New Roman" panose="02020603050405020304" pitchFamily="18" charset="0"/>
              </a:rPr>
              <a:t>:</a:t>
            </a:r>
            <a:endParaRPr lang="vi-VN" sz="1600" dirty="0">
              <a:solidFill>
                <a:schemeClr val="tx1"/>
              </a:solidFill>
              <a:effectLst/>
              <a:latin typeface="+mj-lt"/>
              <a:ea typeface="Calibri" panose="020F0502020204030204" pitchFamily="34" charset="0"/>
              <a:cs typeface="Times New Roman" panose="02020603050405020304" pitchFamily="18" charset="0"/>
            </a:endParaRPr>
          </a:p>
          <a:p>
            <a:pPr marL="623888" marR="0" lvl="0" indent="-276225">
              <a:lnSpc>
                <a:spcPct val="106000"/>
              </a:lnSpc>
              <a:spcBef>
                <a:spcPts val="0"/>
              </a:spcBef>
              <a:spcAft>
                <a:spcPts val="0"/>
              </a:spcAft>
              <a:buFont typeface="Arial" panose="020B0604020202020204" pitchFamily="34" charset="0"/>
              <a:buChar char="•"/>
            </a:pPr>
            <a:r>
              <a:rPr lang="vi-VN" sz="1600" dirty="0">
                <a:solidFill>
                  <a:schemeClr val="tx1"/>
                </a:solidFill>
                <a:effectLst/>
                <a:latin typeface="+mj-lt"/>
                <a:ea typeface="Times New Roman" panose="02020603050405020304" pitchFamily="18" charset="0"/>
                <a:cs typeface="Times New Roman" panose="02020603050405020304" pitchFamily="18" charset="0"/>
              </a:rPr>
              <a:t>Kiểm tra các câu động từ.</a:t>
            </a:r>
            <a:endParaRPr lang="vi-VN" sz="1600" dirty="0">
              <a:solidFill>
                <a:schemeClr val="tx1"/>
              </a:solidFill>
              <a:effectLst/>
              <a:latin typeface="+mj-lt"/>
              <a:ea typeface="Calibri" panose="020F0502020204030204" pitchFamily="34" charset="0"/>
              <a:cs typeface="Times New Roman" panose="02020603050405020304" pitchFamily="18" charset="0"/>
            </a:endParaRPr>
          </a:p>
          <a:p>
            <a:pPr marL="623888" marR="0" lvl="0" indent="-276225">
              <a:lnSpc>
                <a:spcPct val="106000"/>
              </a:lnSpc>
              <a:spcBef>
                <a:spcPts val="0"/>
              </a:spcBef>
              <a:spcAft>
                <a:spcPts val="0"/>
              </a:spcAft>
              <a:buFont typeface="Arial" panose="020B0604020202020204" pitchFamily="34" charset="0"/>
              <a:buChar char="•"/>
            </a:pPr>
            <a:r>
              <a:rPr lang="vi-VN" sz="1600" dirty="0">
                <a:solidFill>
                  <a:schemeClr val="tx1"/>
                </a:solidFill>
                <a:effectLst/>
                <a:latin typeface="+mj-lt"/>
                <a:ea typeface="Times New Roman" panose="02020603050405020304" pitchFamily="18" charset="0"/>
                <a:cs typeface="Times New Roman" panose="02020603050405020304" pitchFamily="18" charset="0"/>
              </a:rPr>
              <a:t>Tên associations(liên kết) và roles(vai trò) phải chính xác.</a:t>
            </a:r>
            <a:endParaRPr lang="vi-VN" sz="1600" dirty="0">
              <a:solidFill>
                <a:schemeClr val="tx1"/>
              </a:solidFill>
              <a:effectLst/>
              <a:latin typeface="+mj-lt"/>
              <a:ea typeface="Calibri" panose="020F0502020204030204" pitchFamily="34" charset="0"/>
              <a:cs typeface="Times New Roman" panose="02020603050405020304" pitchFamily="18" charset="0"/>
            </a:endParaRPr>
          </a:p>
          <a:p>
            <a:pPr marL="623888" marR="0" lvl="0" indent="-276225">
              <a:lnSpc>
                <a:spcPct val="106000"/>
              </a:lnSpc>
              <a:spcBef>
                <a:spcPts val="0"/>
              </a:spcBef>
              <a:spcAft>
                <a:spcPts val="0"/>
              </a:spcAft>
              <a:buFont typeface="Arial" panose="020B0604020202020204" pitchFamily="34" charset="0"/>
              <a:buChar char="•"/>
            </a:pPr>
            <a:r>
              <a:rPr lang="vi-VN" sz="1600" dirty="0">
                <a:solidFill>
                  <a:schemeClr val="tx1"/>
                </a:solidFill>
                <a:effectLst/>
                <a:latin typeface="+mj-lt"/>
                <a:ea typeface="Times New Roman" panose="02020603050405020304" pitchFamily="18" charset="0"/>
                <a:cs typeface="Times New Roman" panose="02020603050405020304" pitchFamily="18" charset="0"/>
              </a:rPr>
              <a:t>Sử dụng các từ định tính thường xuyên nhất có thể để xác định không gian tên và các thuộc tính chính.</a:t>
            </a:r>
            <a:endParaRPr lang="vi-VN" sz="1600" dirty="0">
              <a:solidFill>
                <a:schemeClr val="tx1"/>
              </a:solidFill>
              <a:effectLst/>
              <a:latin typeface="+mj-lt"/>
              <a:ea typeface="Calibri" panose="020F0502020204030204" pitchFamily="34" charset="0"/>
              <a:cs typeface="Times New Roman" panose="02020603050405020304" pitchFamily="18" charset="0"/>
            </a:endParaRPr>
          </a:p>
          <a:p>
            <a:pPr marL="623888" marR="0" lvl="0" indent="-276225">
              <a:lnSpc>
                <a:spcPct val="106000"/>
              </a:lnSpc>
              <a:spcBef>
                <a:spcPts val="0"/>
              </a:spcBef>
              <a:spcAft>
                <a:spcPts val="0"/>
              </a:spcAft>
              <a:buFont typeface="Arial" panose="020B0604020202020204" pitchFamily="34" charset="0"/>
              <a:buChar char="•"/>
            </a:pPr>
            <a:r>
              <a:rPr lang="vi-VN" sz="1600" dirty="0">
                <a:solidFill>
                  <a:schemeClr val="tx1"/>
                </a:solidFill>
                <a:effectLst/>
                <a:latin typeface="+mj-lt"/>
                <a:ea typeface="Times New Roman" panose="02020603050405020304" pitchFamily="18" charset="0"/>
                <a:cs typeface="Times New Roman" panose="02020603050405020304" pitchFamily="18" charset="0"/>
              </a:rPr>
              <a:t>Loại bỏ bất kỳ liên kết nào có thể bắt nguồn từ các liên kết khác.</a:t>
            </a:r>
            <a:endParaRPr lang="vi-VN" sz="1600" dirty="0">
              <a:solidFill>
                <a:schemeClr val="tx1"/>
              </a:solidFill>
              <a:effectLst/>
              <a:latin typeface="+mj-lt"/>
              <a:ea typeface="Calibri" panose="020F0502020204030204" pitchFamily="34" charset="0"/>
              <a:cs typeface="Times New Roman" panose="02020603050405020304" pitchFamily="18" charset="0"/>
            </a:endParaRPr>
          </a:p>
          <a:p>
            <a:pPr marL="623888" marR="0" lvl="0" indent="-276225">
              <a:lnSpc>
                <a:spcPct val="106000"/>
              </a:lnSpc>
              <a:spcBef>
                <a:spcPts val="0"/>
              </a:spcBef>
              <a:spcAft>
                <a:spcPts val="0"/>
              </a:spcAft>
              <a:buFont typeface="Arial" panose="020B0604020202020204" pitchFamily="34" charset="0"/>
              <a:buChar char="•"/>
            </a:pPr>
            <a:r>
              <a:rPr lang="vi-VN" sz="1600" dirty="0">
                <a:solidFill>
                  <a:schemeClr val="tx1"/>
                </a:solidFill>
                <a:effectLst/>
                <a:latin typeface="+mj-lt"/>
                <a:ea typeface="Times New Roman" panose="02020603050405020304" pitchFamily="18" charset="0"/>
                <a:cs typeface="Times New Roman" panose="02020603050405020304" pitchFamily="18" charset="0"/>
              </a:rPr>
              <a:t>Đừng lo lắng về tính đa dạng cho đến khi tập hợp các liên kết ổn định.</a:t>
            </a:r>
            <a:endParaRPr lang="vi-VN" sz="1600" dirty="0">
              <a:solidFill>
                <a:schemeClr val="tx1"/>
              </a:solidFill>
              <a:effectLst/>
              <a:latin typeface="+mj-lt"/>
              <a:ea typeface="Calibri" panose="020F0502020204030204" pitchFamily="34" charset="0"/>
              <a:cs typeface="Times New Roman" panose="02020603050405020304" pitchFamily="18" charset="0"/>
            </a:endParaRPr>
          </a:p>
          <a:p>
            <a:pPr marL="623888" marR="0" lvl="0" indent="-276225">
              <a:lnSpc>
                <a:spcPct val="106000"/>
              </a:lnSpc>
              <a:spcBef>
                <a:spcPts val="0"/>
              </a:spcBef>
              <a:spcAft>
                <a:spcPts val="800"/>
              </a:spcAft>
              <a:buFont typeface="Arial" panose="020B0604020202020204" pitchFamily="34" charset="0"/>
              <a:buChar char="•"/>
            </a:pPr>
            <a:r>
              <a:rPr lang="vi-VN" sz="1600" dirty="0">
                <a:solidFill>
                  <a:schemeClr val="tx1"/>
                </a:solidFill>
                <a:effectLst/>
                <a:latin typeface="+mj-lt"/>
                <a:ea typeface="Times New Roman" panose="02020603050405020304" pitchFamily="18" charset="0"/>
                <a:cs typeface="Times New Roman" panose="02020603050405020304" pitchFamily="18" charset="0"/>
              </a:rPr>
              <a:t>Quá nhiều liên kết làm cho một mô hình không thể đọc được.</a:t>
            </a:r>
            <a:endParaRPr lang="vi-VN" sz="1600" dirty="0">
              <a:solidFill>
                <a:schemeClr val="tx1"/>
              </a:solidFill>
              <a:effectLst/>
              <a:latin typeface="+mj-lt"/>
              <a:ea typeface="Calibri" panose="020F0502020204030204" pitchFamily="34" charset="0"/>
              <a:cs typeface="Times New Roman" panose="02020603050405020304" pitchFamily="18" charset="0"/>
            </a:endParaRPr>
          </a:p>
          <a:p>
            <a:pPr marL="0" marR="0" lvl="0" indent="0">
              <a:lnSpc>
                <a:spcPct val="106000"/>
              </a:lnSpc>
              <a:spcBef>
                <a:spcPts val="0"/>
              </a:spcBef>
              <a:spcAft>
                <a:spcPts val="0"/>
              </a:spcAft>
              <a:buNone/>
            </a:pPr>
            <a:endParaRPr lang="vi-VN" sz="1600" dirty="0">
              <a:solidFill>
                <a:schemeClr val="tx1"/>
              </a:solidFill>
              <a:effectLst/>
              <a:latin typeface="Times New Roman" panose="02020603050405020304" pitchFamily="18" charset="0"/>
              <a:ea typeface="Times New Roman" panose="02020603050405020304" pitchFamily="18" charset="0"/>
            </a:endParaRPr>
          </a:p>
          <a:p>
            <a:pPr marL="0" indent="0">
              <a:buNone/>
            </a:pPr>
            <a:endParaRPr lang="vi-VN" sz="1600" dirty="0">
              <a:solidFill>
                <a:schemeClr val="tx1"/>
              </a:solidFill>
              <a:effectLst/>
              <a:latin typeface="Times New Roman" panose="02020603050405020304" pitchFamily="18" charset="0"/>
              <a:ea typeface="Calibri" panose="020F0502020204030204" pitchFamily="34" charset="0"/>
            </a:endParaRPr>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6" name="Subtitle 3">
            <a:extLst>
              <a:ext uri="{FF2B5EF4-FFF2-40B4-BE49-F238E27FC236}">
                <a16:creationId xmlns:a16="http://schemas.microsoft.com/office/drawing/2014/main" id="{B0A91983-0656-4AAB-9C58-282C8D82820D}"/>
              </a:ext>
            </a:extLst>
          </p:cNvPr>
          <p:cNvSpPr>
            <a:spLocks noGrp="1"/>
          </p:cNvSpPr>
          <p:nvPr>
            <p:ph type="subTitle" idx="2"/>
          </p:nvPr>
        </p:nvSpPr>
        <p:spPr>
          <a:xfrm>
            <a:off x="396508" y="920933"/>
            <a:ext cx="8460000" cy="393600"/>
          </a:xfrm>
        </p:spPr>
        <p:txBody>
          <a:bodyPr/>
          <a:lstStyle/>
          <a:p>
            <a:r>
              <a:rPr lang="vi-VN" sz="2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4.6 Xác định  các liên kết</a:t>
            </a:r>
            <a:endParaRPr lang="vi-VN"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itle 1">
            <a:extLst>
              <a:ext uri="{FF2B5EF4-FFF2-40B4-BE49-F238E27FC236}">
                <a16:creationId xmlns:a16="http://schemas.microsoft.com/office/drawing/2014/main" id="{F6CFB51F-C2C4-4156-910F-71325C7C5AC1}"/>
              </a:ext>
            </a:extLst>
          </p:cNvPr>
          <p:cNvSpPr>
            <a:spLocks noGrp="1"/>
          </p:cNvSpPr>
          <p:nvPr>
            <p:ph type="title"/>
          </p:nvPr>
        </p:nvSpPr>
        <p:spPr>
          <a:xfrm>
            <a:off x="287492" y="424433"/>
            <a:ext cx="8460000" cy="8901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34376690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534783" y="1433491"/>
            <a:ext cx="8212710" cy="3063410"/>
          </a:xfrm>
        </p:spPr>
        <p:txBody>
          <a:bodyPr/>
          <a:lstStyle/>
          <a:p>
            <a:pPr marL="0" indent="0">
              <a:buNone/>
            </a:pPr>
            <a:r>
              <a:rPr lang="vi-VN" sz="1800" b="1" dirty="0">
                <a:solidFill>
                  <a:schemeClr val="tx1"/>
                </a:solidFill>
                <a:effectLst/>
                <a:latin typeface="+mj-lt"/>
                <a:ea typeface="Calibri" panose="020F0502020204030204" pitchFamily="34" charset="0"/>
              </a:rPr>
              <a:t>Aggregates </a:t>
            </a:r>
            <a:r>
              <a:rPr lang="vi-VN" sz="1800" dirty="0">
                <a:solidFill>
                  <a:schemeClr val="tx1"/>
                </a:solidFill>
                <a:effectLst/>
                <a:latin typeface="+mj-lt"/>
                <a:ea typeface="Calibri" panose="020F0502020204030204" pitchFamily="34" charset="0"/>
              </a:rPr>
              <a:t>là các kiểu liên kết đặc biệt biểu thị mối quan hệ toàn bộ - bộ phận</a:t>
            </a:r>
          </a:p>
          <a:p>
            <a:pPr marL="0" indent="0">
              <a:buNone/>
            </a:pPr>
            <a:r>
              <a:rPr lang="vi-VN" sz="1800" dirty="0">
                <a:solidFill>
                  <a:schemeClr val="tx1"/>
                </a:solidFill>
                <a:effectLst/>
                <a:latin typeface="+mj-lt"/>
                <a:ea typeface="Times New Roman" panose="02020603050405020304" pitchFamily="18" charset="0"/>
              </a:rPr>
              <a:t>Có hai loại tập hợp:  thành phần và chia sẻ.</a:t>
            </a:r>
          </a:p>
          <a:p>
            <a:pPr marL="0" indent="0">
              <a:buNone/>
            </a:pPr>
            <a:r>
              <a:rPr lang="vi-VN" sz="1800" dirty="0">
                <a:solidFill>
                  <a:schemeClr val="tx1"/>
                </a:solidFill>
                <a:effectLst/>
                <a:latin typeface="Times New Roman" panose="02020603050405020304" pitchFamily="18" charset="0"/>
                <a:ea typeface="Calibri" panose="020F0502020204030204" pitchFamily="34" charset="0"/>
              </a:rPr>
              <a:t>Một tập hợp được thể hiện dưới dạng liên kết với một viên kim cương ở một bên của toàn bộ phần.</a:t>
            </a:r>
            <a:endParaRPr lang="vi-VN" sz="1800" dirty="0">
              <a:solidFill>
                <a:schemeClr val="tx1"/>
              </a:solidFill>
              <a:effectLst/>
              <a:latin typeface="+mj-lt"/>
              <a:ea typeface="Times New Roman" panose="02020603050405020304" pitchFamily="18" charset="0"/>
            </a:endParaRPr>
          </a:p>
          <a:p>
            <a:pPr marL="0" indent="0">
              <a:buNone/>
            </a:pPr>
            <a:endParaRPr lang="vi-VN" sz="1800" dirty="0">
              <a:solidFill>
                <a:schemeClr val="tx1"/>
              </a:solidFill>
              <a:effectLst/>
              <a:latin typeface="+mj-lt"/>
              <a:ea typeface="Calibri" panose="020F0502020204030204" pitchFamily="34" charset="0"/>
            </a:endParaRPr>
          </a:p>
        </p:txBody>
      </p:sp>
      <p:sp>
        <p:nvSpPr>
          <p:cNvPr id="4" name="Subtitle 3">
            <a:extLst>
              <a:ext uri="{FF2B5EF4-FFF2-40B4-BE49-F238E27FC236}">
                <a16:creationId xmlns:a16="http://schemas.microsoft.com/office/drawing/2014/main" id="{F8095C2C-5D1F-4279-897F-0EE93159573C}"/>
              </a:ext>
            </a:extLst>
          </p:cNvPr>
          <p:cNvSpPr>
            <a:spLocks noGrp="1"/>
          </p:cNvSpPr>
          <p:nvPr>
            <p:ph type="subTitle" idx="2"/>
          </p:nvPr>
        </p:nvSpPr>
        <p:spPr>
          <a:xfrm>
            <a:off x="396508" y="1039891"/>
            <a:ext cx="8460000" cy="393600"/>
          </a:xfrm>
        </p:spPr>
        <p:txBody>
          <a:bodyPr/>
          <a:lstStyle/>
          <a:p>
            <a:r>
              <a:rPr lang="vi-VN" sz="20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4.7 Xác định các tổng thể(</a:t>
            </a:r>
            <a:r>
              <a:rPr lang="vi-VN" sz="20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Aggregates</a:t>
            </a:r>
            <a:r>
              <a:rPr lang="vi-VN" sz="20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vi-VN" sz="2000" b="1" dirty="0">
              <a:solidFill>
                <a:schemeClr val="tx1"/>
              </a:solidFill>
            </a:endParaRPr>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2" name="Title 1">
            <a:extLst>
              <a:ext uri="{FF2B5EF4-FFF2-40B4-BE49-F238E27FC236}">
                <a16:creationId xmlns:a16="http://schemas.microsoft.com/office/drawing/2014/main" id="{41B932A7-2D2E-4CFC-9254-2E9BDA344769}"/>
              </a:ext>
            </a:extLst>
          </p:cNvPr>
          <p:cNvSpPr>
            <a:spLocks noGrp="1"/>
          </p:cNvSpPr>
          <p:nvPr>
            <p:ph type="title"/>
          </p:nvPr>
        </p:nvSpPr>
        <p:spPr>
          <a:xfrm>
            <a:off x="287492" y="424433"/>
            <a:ext cx="8460000" cy="8901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828764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632178" y="1488756"/>
            <a:ext cx="8103239" cy="3063410"/>
          </a:xfrm>
        </p:spPr>
        <p:txBody>
          <a:bodyPr/>
          <a:lstStyle/>
          <a:p>
            <a:pPr marL="0" indent="0">
              <a:buNone/>
            </a:pPr>
            <a:r>
              <a:rPr lang="vi-VN" dirty="0">
                <a:solidFill>
                  <a:schemeClr val="tx1"/>
                </a:solidFill>
                <a:latin typeface="+mj-lt"/>
                <a:ea typeface="Calibri" panose="020F0502020204030204" pitchFamily="34" charset="0"/>
              </a:rPr>
              <a:t>Attributes là thuộc tính của các đối tượng riêng lẻ</a:t>
            </a:r>
          </a:p>
          <a:p>
            <a:pPr marL="0" indent="0">
              <a:buNone/>
            </a:pPr>
            <a:r>
              <a:rPr lang="vi-VN" dirty="0">
                <a:solidFill>
                  <a:schemeClr val="tx1"/>
                </a:solidFill>
                <a:latin typeface="+mj-lt"/>
                <a:ea typeface="Calibri" panose="020F0502020204030204" pitchFamily="34" charset="0"/>
              </a:rPr>
              <a:t>Khi xác định các thuộc tính của đối tượng, chỉ nên xem xét các thuộc tính liên quan đến hệ thống.</a:t>
            </a:r>
          </a:p>
          <a:p>
            <a:pPr marL="0" indent="0">
              <a:buNone/>
            </a:pPr>
            <a:r>
              <a:rPr lang="vi-VN" dirty="0">
                <a:solidFill>
                  <a:schemeClr val="tx1"/>
                </a:solidFill>
                <a:latin typeface="+mj-lt"/>
                <a:ea typeface="Calibri" panose="020F0502020204030204" pitchFamily="34" charset="0"/>
              </a:rPr>
              <a:t>Các thuộc tính(Attributes) được đại diện bởi các đối tượng không phải là thuộc tính</a:t>
            </a:r>
          </a:p>
          <a:p>
            <a:pPr marL="0" indent="0">
              <a:buNone/>
            </a:pPr>
            <a:r>
              <a:rPr lang="vi-VN" dirty="0">
                <a:solidFill>
                  <a:schemeClr val="tx1"/>
                </a:solidFill>
                <a:latin typeface="+mj-lt"/>
              </a:rPr>
              <a:t>Các thuộc tính của attributes:</a:t>
            </a:r>
          </a:p>
          <a:p>
            <a:pPr marL="519113" indent="-180975">
              <a:buFont typeface="Arial" panose="020B0604020202020204" pitchFamily="34" charset="0"/>
              <a:buChar char="•"/>
            </a:pPr>
            <a:r>
              <a:rPr lang="vi-VN" dirty="0">
                <a:solidFill>
                  <a:schemeClr val="tx1"/>
                </a:solidFill>
                <a:latin typeface="+mj-lt"/>
              </a:rPr>
              <a:t>Xác định tên attributes trong một đối tượng.</a:t>
            </a:r>
          </a:p>
          <a:p>
            <a:pPr marL="519113" indent="-180975">
              <a:buFont typeface="Arial" panose="020B0604020202020204" pitchFamily="34" charset="0"/>
              <a:buChar char="•"/>
            </a:pPr>
            <a:r>
              <a:rPr lang="vi-VN" dirty="0">
                <a:solidFill>
                  <a:schemeClr val="tx1"/>
                </a:solidFill>
                <a:latin typeface="+mj-lt"/>
              </a:rPr>
              <a:t>Một mô tả ngắn gọn.</a:t>
            </a:r>
          </a:p>
          <a:p>
            <a:pPr marL="519113" lvl="0" indent="-180975">
              <a:buFont typeface="Arial" panose="020B0604020202020204" pitchFamily="34" charset="0"/>
              <a:buChar char="•"/>
            </a:pPr>
            <a:r>
              <a:rPr lang="vi-VN" dirty="0">
                <a:solidFill>
                  <a:schemeClr val="tx1"/>
                </a:solidFill>
                <a:latin typeface="+mj-lt"/>
              </a:rPr>
              <a:t>Một loại mô tả các giá trị pháp lý mà nó có thể có.</a:t>
            </a:r>
          </a:p>
          <a:p>
            <a:pPr marL="0" marR="0" indent="0">
              <a:lnSpc>
                <a:spcPct val="107000"/>
              </a:lnSpc>
              <a:spcBef>
                <a:spcPts val="0"/>
              </a:spcBef>
              <a:spcAft>
                <a:spcPts val="800"/>
              </a:spcAft>
              <a:buNone/>
            </a:pPr>
            <a:endParaRPr lang="vi-VN" dirty="0">
              <a:solidFill>
                <a:schemeClr val="tx1"/>
              </a:solidFill>
              <a:latin typeface="+mj-lt"/>
            </a:endParaRPr>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4" name="Subtitle 3">
            <a:extLst>
              <a:ext uri="{FF2B5EF4-FFF2-40B4-BE49-F238E27FC236}">
                <a16:creationId xmlns:a16="http://schemas.microsoft.com/office/drawing/2014/main" id="{2FD2B958-A0DA-45A6-A1A1-6DB664D41DAB}"/>
              </a:ext>
            </a:extLst>
          </p:cNvPr>
          <p:cNvSpPr>
            <a:spLocks noGrp="1"/>
          </p:cNvSpPr>
          <p:nvPr>
            <p:ph type="subTitle" idx="2"/>
          </p:nvPr>
        </p:nvSpPr>
        <p:spPr>
          <a:xfrm>
            <a:off x="396508" y="1039891"/>
            <a:ext cx="8338909" cy="393600"/>
          </a:xfrm>
        </p:spPr>
        <p:txBody>
          <a:bodyPr/>
          <a:lstStyle/>
          <a:p>
            <a:pPr marL="0" indent="0">
              <a:buNone/>
            </a:pPr>
            <a:r>
              <a:rPr lang="vi-VN" sz="2000"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4.8 Xác định các thuộc tính (Attributes)</a:t>
            </a:r>
            <a:endParaRPr lang="vi-VN" sz="20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itle 1">
            <a:extLst>
              <a:ext uri="{FF2B5EF4-FFF2-40B4-BE49-F238E27FC236}">
                <a16:creationId xmlns:a16="http://schemas.microsoft.com/office/drawing/2014/main" id="{BE39B33D-4F0B-45D2-B8D7-E84720FBB8F8}"/>
              </a:ext>
            </a:extLst>
          </p:cNvPr>
          <p:cNvSpPr>
            <a:spLocks noGrp="1"/>
          </p:cNvSpPr>
          <p:nvPr>
            <p:ph type="title"/>
          </p:nvPr>
        </p:nvSpPr>
        <p:spPr>
          <a:xfrm>
            <a:off x="287492" y="424433"/>
            <a:ext cx="8460000" cy="8901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392183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711200" y="1488756"/>
            <a:ext cx="8024218" cy="3063410"/>
          </a:xfrm>
        </p:spPr>
        <p:txBody>
          <a:bodyPr/>
          <a:lstStyle/>
          <a:p>
            <a:pPr marL="0" marR="0" indent="0">
              <a:lnSpc>
                <a:spcPct val="107000"/>
              </a:lnSpc>
              <a:spcBef>
                <a:spcPts val="0"/>
              </a:spcBef>
              <a:spcAft>
                <a:spcPts val="800"/>
              </a:spcAft>
              <a:buNone/>
            </a:pPr>
            <a:r>
              <a:rPr lang="vi-VN"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Heuristics để xác định các </a:t>
            </a:r>
            <a:r>
              <a:rPr lang="vi-VN" sz="1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attributes</a:t>
            </a: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508000" marR="0" lvl="0" indent="-217488">
              <a:lnSpc>
                <a:spcPct val="106000"/>
              </a:lnSpc>
              <a:spcBef>
                <a:spcPts val="0"/>
              </a:spcBef>
              <a:spcAft>
                <a:spcPts val="0"/>
              </a:spcAft>
              <a:buFont typeface="Arial" panose="020B0604020202020204" pitchFamily="34" charset="0"/>
              <a:buChar char="•"/>
            </a:pPr>
            <a:r>
              <a:rPr lang="vi-VN"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Kiểm tra các cụm từ sở hữu.</a:t>
            </a: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508000" marR="0" lvl="0" indent="-217488">
              <a:lnSpc>
                <a:spcPct val="106000"/>
              </a:lnSpc>
              <a:spcBef>
                <a:spcPts val="0"/>
              </a:spcBef>
              <a:spcAft>
                <a:spcPts val="0"/>
              </a:spcAft>
              <a:buFont typeface="Arial" panose="020B0604020202020204" pitchFamily="34" charset="0"/>
              <a:buChar char="•"/>
            </a:pPr>
            <a:r>
              <a:rPr lang="vi-VN"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Biểu diễn trạng thái được lưu trữ như một thuộc tính của đối tượng thực thể.</a:t>
            </a: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508000" marR="0" lvl="0" indent="-217488">
              <a:lnSpc>
                <a:spcPct val="106000"/>
              </a:lnSpc>
              <a:spcBef>
                <a:spcPts val="0"/>
              </a:spcBef>
              <a:spcAft>
                <a:spcPts val="0"/>
              </a:spcAft>
              <a:buFont typeface="Arial" panose="020B0604020202020204" pitchFamily="34" charset="0"/>
              <a:buChar char="•"/>
            </a:pPr>
            <a:r>
              <a:rPr lang="vi-VN"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Mô tả từng thuộc tính.</a:t>
            </a: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508000" marR="0" lvl="0" indent="-217488">
              <a:lnSpc>
                <a:spcPct val="106000"/>
              </a:lnSpc>
              <a:spcBef>
                <a:spcPts val="0"/>
              </a:spcBef>
              <a:spcAft>
                <a:spcPts val="800"/>
              </a:spcAft>
              <a:buFont typeface="Arial" panose="020B0604020202020204" pitchFamily="34" charset="0"/>
              <a:buChar char="•"/>
            </a:pPr>
            <a:r>
              <a:rPr lang="vi-VN"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Không đại diện cho một thuộc tính như một đối tượng; thay vào đó hãy sử dụng một liên kết </a:t>
            </a:r>
          </a:p>
          <a:p>
            <a:pPr marL="508000" marR="0" lvl="0" indent="-217488">
              <a:lnSpc>
                <a:spcPct val="106000"/>
              </a:lnSpc>
              <a:spcBef>
                <a:spcPts val="0"/>
              </a:spcBef>
              <a:spcAft>
                <a:spcPts val="800"/>
              </a:spcAft>
              <a:buFont typeface="Arial" panose="020B0604020202020204" pitchFamily="34" charset="0"/>
              <a:buChar char="•"/>
            </a:pPr>
            <a:r>
              <a:rPr lang="vi-VN" sz="1800" dirty="0">
                <a:solidFill>
                  <a:schemeClr val="tx1"/>
                </a:solidFill>
                <a:effectLst/>
                <a:latin typeface="Times New Roman" panose="02020603050405020304" pitchFamily="18" charset="0"/>
                <a:ea typeface="Times New Roman" panose="02020603050405020304" pitchFamily="18" charset="0"/>
              </a:rPr>
              <a:t>Đừng lãng phí thời gian để mô tả các chi tiết nhỏ trước khi cấu trúc đối tượng ổn định.</a:t>
            </a:r>
            <a:endParaRPr lang="vi-VN" dirty="0">
              <a:solidFill>
                <a:schemeClr val="tx1"/>
              </a:solidFill>
            </a:endParaRPr>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2" name="Subtitle 3">
            <a:extLst>
              <a:ext uri="{FF2B5EF4-FFF2-40B4-BE49-F238E27FC236}">
                <a16:creationId xmlns:a16="http://schemas.microsoft.com/office/drawing/2014/main" id="{D843ADE8-946A-4B41-8B03-44A99D591770}"/>
              </a:ext>
            </a:extLst>
          </p:cNvPr>
          <p:cNvSpPr>
            <a:spLocks noGrp="1"/>
          </p:cNvSpPr>
          <p:nvPr>
            <p:ph type="subTitle" idx="2"/>
          </p:nvPr>
        </p:nvSpPr>
        <p:spPr>
          <a:xfrm>
            <a:off x="396508" y="1039891"/>
            <a:ext cx="8338909" cy="393600"/>
          </a:xfrm>
        </p:spPr>
        <p:txBody>
          <a:bodyPr/>
          <a:lstStyle/>
          <a:p>
            <a:pPr marL="0" indent="0">
              <a:buNone/>
            </a:pPr>
            <a:r>
              <a:rPr lang="vi-VN" sz="2000"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4.8 Xác định các thuộc tính(Attributes)</a:t>
            </a:r>
            <a:endParaRPr lang="vi-VN" sz="20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5" name="Title 1">
            <a:extLst>
              <a:ext uri="{FF2B5EF4-FFF2-40B4-BE49-F238E27FC236}">
                <a16:creationId xmlns:a16="http://schemas.microsoft.com/office/drawing/2014/main" id="{672E6233-21EB-4B86-8CBC-E395FA42900E}"/>
              </a:ext>
            </a:extLst>
          </p:cNvPr>
          <p:cNvSpPr>
            <a:spLocks noGrp="1"/>
          </p:cNvSpPr>
          <p:nvPr>
            <p:ph type="title"/>
          </p:nvPr>
        </p:nvSpPr>
        <p:spPr>
          <a:xfrm>
            <a:off x="287492" y="424433"/>
            <a:ext cx="8460000" cy="8901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30307052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609600" y="1869796"/>
            <a:ext cx="8220874" cy="3063410"/>
          </a:xfrm>
        </p:spPr>
        <p:txBody>
          <a:bodyPr/>
          <a:lstStyle/>
          <a:p>
            <a:pPr marL="0" indent="0">
              <a:buNone/>
            </a:pPr>
            <a:r>
              <a:rPr lang="vi-VN" sz="18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Biểu đồ trình tự</a:t>
            </a:r>
            <a:r>
              <a:rPr lang="vi-VN" sz="1800" i="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vi-VN"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được sử dụng để phân phối hành vi giữa các đối tượng và xác định các hoạt động. Biểu đồ trình thể hiện hành vi của hệ thống từ quan điểm của một Use case duy nhất.</a:t>
            </a:r>
          </a:p>
          <a:p>
            <a:pPr marL="0" indent="0">
              <a:buNone/>
            </a:pPr>
            <a:r>
              <a:rPr lang="vi-VN" sz="1800" i="1" dirty="0">
                <a:solidFill>
                  <a:schemeClr val="tx1"/>
                </a:solidFill>
                <a:effectLst/>
                <a:latin typeface="Times New Roman" panose="02020603050405020304" pitchFamily="18" charset="0"/>
                <a:ea typeface="Calibri" panose="020F0502020204030204" pitchFamily="34" charset="0"/>
              </a:rPr>
              <a:t>State machine diagrams</a:t>
            </a:r>
            <a:r>
              <a:rPr lang="vi-VN" sz="1800" i="1" dirty="0">
                <a:solidFill>
                  <a:schemeClr val="tx1"/>
                </a:solidFill>
                <a:effectLst/>
                <a:latin typeface="Times New Roman" panose="02020603050405020304" pitchFamily="18" charset="0"/>
                <a:ea typeface="Times New Roman" panose="02020603050405020304" pitchFamily="18" charset="0"/>
              </a:rPr>
              <a:t> </a:t>
            </a:r>
            <a:r>
              <a:rPr lang="vi-VN" sz="1800" dirty="0">
                <a:solidFill>
                  <a:schemeClr val="tx1"/>
                </a:solidFill>
                <a:effectLst/>
                <a:latin typeface="Times New Roman" panose="02020603050405020304" pitchFamily="18" charset="0"/>
                <a:ea typeface="Times New Roman" panose="02020603050405020304" pitchFamily="18" charset="0"/>
              </a:rPr>
              <a:t>(Biểu đồ trạng thái máy) thể hiện hành vi từ quan điểm của một đối tượng duy nhất.</a:t>
            </a:r>
            <a:endParaRPr lang="vi-VN"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Subtitle 3">
            <a:extLst>
              <a:ext uri="{FF2B5EF4-FFF2-40B4-BE49-F238E27FC236}">
                <a16:creationId xmlns:a16="http://schemas.microsoft.com/office/drawing/2014/main" id="{F8095C2C-5D1F-4279-897F-0EE93159573C}"/>
              </a:ext>
            </a:extLst>
          </p:cNvPr>
          <p:cNvSpPr>
            <a:spLocks noGrp="1"/>
          </p:cNvSpPr>
          <p:nvPr>
            <p:ph type="subTitle" idx="2"/>
          </p:nvPr>
        </p:nvSpPr>
        <p:spPr>
          <a:xfrm>
            <a:off x="396508" y="1039890"/>
            <a:ext cx="7787936" cy="829905"/>
          </a:xfrm>
        </p:spPr>
        <p:txBody>
          <a:bodyPr/>
          <a:lstStyle/>
          <a:p>
            <a:r>
              <a:rPr lang="vi-VN"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4.9 Mô hình hóa hành vi phụ thuộc vào trạng thái </a:t>
            </a:r>
          </a:p>
          <a:p>
            <a:r>
              <a:rPr lang="vi-VN"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của các đối tượng riêng lẻ</a:t>
            </a:r>
            <a:endParaRPr lang="vi-VN" sz="20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 name="Title 8">
            <a:extLst>
              <a:ext uri="{FF2B5EF4-FFF2-40B4-BE49-F238E27FC236}">
                <a16:creationId xmlns:a16="http://schemas.microsoft.com/office/drawing/2014/main" id="{FA30B822-9FF0-4E3D-8D20-EF241FCC402A}"/>
              </a:ext>
            </a:extLst>
          </p:cNvPr>
          <p:cNvSpPr>
            <a:spLocks noGrp="1"/>
          </p:cNvSpPr>
          <p:nvPr>
            <p:ph type="title"/>
          </p:nvPr>
        </p:nvSpPr>
        <p:spPr/>
        <p:txBody>
          <a:bodyPr/>
          <a:lstStyle/>
          <a:p>
            <a:endParaRPr lang="vi-VN"/>
          </a:p>
        </p:txBody>
      </p:sp>
      <p:sp>
        <p:nvSpPr>
          <p:cNvPr id="12" name="Title 1">
            <a:extLst>
              <a:ext uri="{FF2B5EF4-FFF2-40B4-BE49-F238E27FC236}">
                <a16:creationId xmlns:a16="http://schemas.microsoft.com/office/drawing/2014/main" id="{14558894-72DD-4471-95C1-38E91DC3EC81}"/>
              </a:ext>
            </a:extLst>
          </p:cNvPr>
          <p:cNvSpPr txBox="1">
            <a:spLocks/>
          </p:cNvSpPr>
          <p:nvPr/>
        </p:nvSpPr>
        <p:spPr>
          <a:xfrm>
            <a:off x="287492" y="424433"/>
            <a:ext cx="8460000" cy="89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1pPr>
            <a:lvl2pPr marR="0" lvl="1"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2pPr>
            <a:lvl3pPr marR="0" lvl="2"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3pPr>
            <a:lvl4pPr marR="0" lvl="3"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4pPr>
            <a:lvl5pPr marR="0" lvl="4"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5pPr>
            <a:lvl6pPr marR="0" lvl="5"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6pPr>
            <a:lvl7pPr marR="0" lvl="6"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7pPr>
            <a:lvl8pPr marR="0" lvl="7"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8pPr>
            <a:lvl9pPr marR="0" lvl="8"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9pPr>
          </a:lstStyle>
          <a:p>
            <a:r>
              <a:rPr lang="vi-VN" sz="2400" b="1" u="sng">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3248834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pic>
        <p:nvPicPr>
          <p:cNvPr id="1022" name="Google Shape;1022;p70" descr="macbook-336704_1920.jpg"/>
          <p:cNvPicPr preferRelativeResize="0"/>
          <p:nvPr/>
        </p:nvPicPr>
        <p:blipFill rotWithShape="1">
          <a:blip r:embed="rId3">
            <a:alphaModFix/>
          </a:blip>
          <a:srcRect l="36973" t="-15778" r="19539" b="-1358"/>
          <a:stretch/>
        </p:blipFill>
        <p:spPr>
          <a:xfrm rot="5400000">
            <a:off x="1514400" y="-1514550"/>
            <a:ext cx="3924300" cy="6953400"/>
          </a:xfrm>
          <a:prstGeom prst="rtTriangle">
            <a:avLst/>
          </a:prstGeom>
          <a:noFill/>
          <a:ln>
            <a:noFill/>
          </a:ln>
        </p:spPr>
      </p:pic>
      <p:sp>
        <p:nvSpPr>
          <p:cNvPr id="1023" name="Google Shape;1023;p70"/>
          <p:cNvSpPr/>
          <p:nvPr/>
        </p:nvSpPr>
        <p:spPr>
          <a:xfrm>
            <a:off x="4917369" y="1076550"/>
            <a:ext cx="885600" cy="885600"/>
          </a:xfrm>
          <a:custGeom>
            <a:avLst/>
            <a:gdLst/>
            <a:ahLst/>
            <a:cxnLst/>
            <a:rect l="l" t="t" r="r" b="b"/>
            <a:pathLst>
              <a:path w="120000" h="120000" extrusionOk="0">
                <a:moveTo>
                  <a:pt x="26398" y="81259"/>
                </a:moveTo>
                <a:lnTo>
                  <a:pt x="29202" y="78450"/>
                </a:lnTo>
                <a:cubicBezTo>
                  <a:pt x="29685" y="77966"/>
                  <a:pt x="29975" y="77384"/>
                  <a:pt x="29975" y="76610"/>
                </a:cubicBezTo>
                <a:cubicBezTo>
                  <a:pt x="29975" y="74963"/>
                  <a:pt x="28912" y="73801"/>
                  <a:pt x="27268" y="73801"/>
                </a:cubicBezTo>
                <a:cubicBezTo>
                  <a:pt x="26398" y="73801"/>
                  <a:pt x="25914" y="74092"/>
                  <a:pt x="25334" y="74673"/>
                </a:cubicBezTo>
                <a:lnTo>
                  <a:pt x="22626" y="77384"/>
                </a:lnTo>
                <a:cubicBezTo>
                  <a:pt x="22046" y="77966"/>
                  <a:pt x="21756" y="78450"/>
                  <a:pt x="21756" y="79322"/>
                </a:cubicBezTo>
                <a:cubicBezTo>
                  <a:pt x="21756" y="80968"/>
                  <a:pt x="22917" y="82033"/>
                  <a:pt x="24560" y="82033"/>
                </a:cubicBezTo>
                <a:cubicBezTo>
                  <a:pt x="25334" y="82033"/>
                  <a:pt x="25914" y="81743"/>
                  <a:pt x="26398" y="81259"/>
                </a:cubicBezTo>
                <a:close/>
                <a:moveTo>
                  <a:pt x="43609" y="79322"/>
                </a:moveTo>
                <a:cubicBezTo>
                  <a:pt x="43609" y="77675"/>
                  <a:pt x="42546" y="76610"/>
                  <a:pt x="40902" y="76610"/>
                </a:cubicBezTo>
                <a:cubicBezTo>
                  <a:pt x="40032" y="76610"/>
                  <a:pt x="39548" y="76803"/>
                  <a:pt x="38968" y="77384"/>
                </a:cubicBezTo>
                <a:lnTo>
                  <a:pt x="11700" y="104697"/>
                </a:lnTo>
                <a:cubicBezTo>
                  <a:pt x="11120" y="105278"/>
                  <a:pt x="10829" y="105859"/>
                  <a:pt x="10829" y="106634"/>
                </a:cubicBezTo>
                <a:cubicBezTo>
                  <a:pt x="10829" y="108280"/>
                  <a:pt x="11990" y="109346"/>
                  <a:pt x="13634" y="109346"/>
                </a:cubicBezTo>
                <a:cubicBezTo>
                  <a:pt x="14407" y="109346"/>
                  <a:pt x="14987" y="109152"/>
                  <a:pt x="15471" y="108571"/>
                </a:cubicBezTo>
                <a:lnTo>
                  <a:pt x="42836" y="81259"/>
                </a:lnTo>
                <a:cubicBezTo>
                  <a:pt x="43319" y="80677"/>
                  <a:pt x="43609" y="80096"/>
                  <a:pt x="43609" y="79322"/>
                </a:cubicBezTo>
                <a:close/>
                <a:moveTo>
                  <a:pt x="43609" y="90266"/>
                </a:moveTo>
                <a:cubicBezTo>
                  <a:pt x="42836" y="90266"/>
                  <a:pt x="42256" y="90556"/>
                  <a:pt x="41676" y="91041"/>
                </a:cubicBezTo>
                <a:lnTo>
                  <a:pt x="33553" y="99273"/>
                </a:lnTo>
                <a:cubicBezTo>
                  <a:pt x="32973" y="99854"/>
                  <a:pt x="32683" y="100338"/>
                  <a:pt x="32683" y="101210"/>
                </a:cubicBezTo>
                <a:cubicBezTo>
                  <a:pt x="32683" y="102857"/>
                  <a:pt x="33843" y="103922"/>
                  <a:pt x="35390" y="103922"/>
                </a:cubicBezTo>
                <a:cubicBezTo>
                  <a:pt x="36261" y="103922"/>
                  <a:pt x="36841" y="103631"/>
                  <a:pt x="37324" y="103050"/>
                </a:cubicBezTo>
                <a:lnTo>
                  <a:pt x="45543" y="94915"/>
                </a:lnTo>
                <a:cubicBezTo>
                  <a:pt x="46124" y="94334"/>
                  <a:pt x="46317" y="93753"/>
                  <a:pt x="46317" y="92978"/>
                </a:cubicBezTo>
                <a:cubicBezTo>
                  <a:pt x="46317" y="91331"/>
                  <a:pt x="45253" y="90266"/>
                  <a:pt x="43609" y="90266"/>
                </a:cubicBezTo>
                <a:close/>
                <a:moveTo>
                  <a:pt x="120000" y="2808"/>
                </a:moveTo>
                <a:cubicBezTo>
                  <a:pt x="120000" y="1162"/>
                  <a:pt x="118936" y="0"/>
                  <a:pt x="117292" y="0"/>
                </a:cubicBezTo>
                <a:cubicBezTo>
                  <a:pt x="116712" y="0"/>
                  <a:pt x="116518" y="0"/>
                  <a:pt x="116228" y="290"/>
                </a:cubicBezTo>
                <a:lnTo>
                  <a:pt x="116228" y="290"/>
                </a:lnTo>
                <a:lnTo>
                  <a:pt x="1547" y="49491"/>
                </a:lnTo>
                <a:lnTo>
                  <a:pt x="1547" y="49491"/>
                </a:lnTo>
                <a:lnTo>
                  <a:pt x="1547" y="49491"/>
                </a:lnTo>
                <a:lnTo>
                  <a:pt x="1547" y="49491"/>
                </a:lnTo>
                <a:cubicBezTo>
                  <a:pt x="773" y="50072"/>
                  <a:pt x="0" y="50847"/>
                  <a:pt x="0" y="52009"/>
                </a:cubicBezTo>
                <a:cubicBezTo>
                  <a:pt x="0" y="53365"/>
                  <a:pt x="773" y="54140"/>
                  <a:pt x="1837" y="54430"/>
                </a:cubicBezTo>
                <a:lnTo>
                  <a:pt x="1837" y="54430"/>
                </a:lnTo>
                <a:lnTo>
                  <a:pt x="46897" y="73026"/>
                </a:lnTo>
                <a:lnTo>
                  <a:pt x="65463" y="118159"/>
                </a:lnTo>
                <a:lnTo>
                  <a:pt x="65463" y="118159"/>
                </a:lnTo>
                <a:cubicBezTo>
                  <a:pt x="65753" y="119225"/>
                  <a:pt x="66817" y="120000"/>
                  <a:pt x="67880" y="120000"/>
                </a:cubicBezTo>
                <a:cubicBezTo>
                  <a:pt x="69041" y="120000"/>
                  <a:pt x="69814" y="119515"/>
                  <a:pt x="70394" y="118353"/>
                </a:cubicBezTo>
                <a:lnTo>
                  <a:pt x="70394" y="118353"/>
                </a:lnTo>
                <a:lnTo>
                  <a:pt x="70394" y="118353"/>
                </a:lnTo>
                <a:lnTo>
                  <a:pt x="70394" y="118353"/>
                </a:lnTo>
                <a:lnTo>
                  <a:pt x="119516" y="3583"/>
                </a:lnTo>
                <a:lnTo>
                  <a:pt x="119516" y="3583"/>
                </a:lnTo>
                <a:cubicBezTo>
                  <a:pt x="120000" y="3583"/>
                  <a:pt x="120000" y="3292"/>
                  <a:pt x="120000" y="2808"/>
                </a:cubicBezTo>
                <a:close/>
                <a:moveTo>
                  <a:pt x="9766" y="52009"/>
                </a:moveTo>
                <a:lnTo>
                  <a:pt x="105302" y="10944"/>
                </a:lnTo>
                <a:lnTo>
                  <a:pt x="48251" y="68087"/>
                </a:lnTo>
                <a:lnTo>
                  <a:pt x="9766" y="52009"/>
                </a:lnTo>
                <a:close/>
                <a:moveTo>
                  <a:pt x="68170" y="110508"/>
                </a:moveTo>
                <a:lnTo>
                  <a:pt x="52312" y="71670"/>
                </a:lnTo>
                <a:lnTo>
                  <a:pt x="109363" y="14527"/>
                </a:lnTo>
                <a:lnTo>
                  <a:pt x="68170" y="110508"/>
                </a:lnTo>
                <a:close/>
              </a:path>
            </a:pathLst>
          </a:custGeom>
          <a:solidFill>
            <a:srgbClr val="5477A7">
              <a:alpha val="803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024" name="Google Shape;1024;p70"/>
          <p:cNvSpPr txBox="1"/>
          <p:nvPr/>
        </p:nvSpPr>
        <p:spPr>
          <a:xfrm>
            <a:off x="5802969" y="1522025"/>
            <a:ext cx="3762300" cy="97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a:solidFill>
                  <a:srgbClr val="4E6E9A"/>
                </a:solidFill>
                <a:latin typeface="Muli"/>
                <a:ea typeface="Muli"/>
                <a:cs typeface="Muli"/>
                <a:sym typeface="Muli"/>
              </a:rPr>
              <a:t>Thành viên:</a:t>
            </a:r>
            <a:endParaRPr sz="3600" dirty="0">
              <a:solidFill>
                <a:srgbClr val="4E6E9A"/>
              </a:solidFill>
              <a:latin typeface="Muli"/>
              <a:ea typeface="Muli"/>
              <a:cs typeface="Muli"/>
              <a:sym typeface="Muli"/>
            </a:endParaRPr>
          </a:p>
        </p:txBody>
      </p:sp>
      <p:sp>
        <p:nvSpPr>
          <p:cNvPr id="1026" name="Google Shape;1026;p70"/>
          <p:cNvSpPr txBox="1"/>
          <p:nvPr/>
        </p:nvSpPr>
        <p:spPr>
          <a:xfrm>
            <a:off x="3476550" y="2518054"/>
            <a:ext cx="5701349"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dirty="0" err="1">
                <a:latin typeface="Times New Roman" panose="02020603050405020304" pitchFamily="18" charset="0"/>
                <a:ea typeface="Muli"/>
                <a:cs typeface="Times New Roman" panose="02020603050405020304" pitchFamily="18" charset="0"/>
                <a:sym typeface="Muli"/>
              </a:rPr>
              <a:t>Nguyễn</a:t>
            </a:r>
            <a:r>
              <a:rPr lang="en-US" sz="1800" b="1" dirty="0">
                <a:latin typeface="Times New Roman" panose="02020603050405020304" pitchFamily="18" charset="0"/>
                <a:ea typeface="Muli"/>
                <a:cs typeface="Times New Roman" panose="02020603050405020304" pitchFamily="18" charset="0"/>
                <a:sym typeface="Muli"/>
              </a:rPr>
              <a:t> </a:t>
            </a:r>
            <a:r>
              <a:rPr lang="en-US" sz="1800" b="1" dirty="0" err="1">
                <a:latin typeface="Times New Roman" panose="02020603050405020304" pitchFamily="18" charset="0"/>
                <a:ea typeface="Muli"/>
                <a:cs typeface="Times New Roman" panose="02020603050405020304" pitchFamily="18" charset="0"/>
                <a:sym typeface="Muli"/>
              </a:rPr>
              <a:t>Phạm</a:t>
            </a:r>
            <a:r>
              <a:rPr lang="en-US" sz="1800" b="1" dirty="0">
                <a:latin typeface="Times New Roman" panose="02020603050405020304" pitchFamily="18" charset="0"/>
                <a:ea typeface="Muli"/>
                <a:cs typeface="Times New Roman" panose="02020603050405020304" pitchFamily="18" charset="0"/>
                <a:sym typeface="Muli"/>
              </a:rPr>
              <a:t> </a:t>
            </a:r>
            <a:r>
              <a:rPr lang="en-US" sz="1800" b="1" dirty="0" err="1">
                <a:latin typeface="Times New Roman" panose="02020603050405020304" pitchFamily="18" charset="0"/>
                <a:ea typeface="Muli"/>
                <a:cs typeface="Times New Roman" panose="02020603050405020304" pitchFamily="18" charset="0"/>
                <a:sym typeface="Muli"/>
              </a:rPr>
              <a:t>Quốc</a:t>
            </a:r>
            <a:r>
              <a:rPr lang="en-US" sz="1800" b="1" dirty="0">
                <a:latin typeface="Times New Roman" panose="02020603050405020304" pitchFamily="18" charset="0"/>
                <a:ea typeface="Muli"/>
                <a:cs typeface="Times New Roman" panose="02020603050405020304" pitchFamily="18" charset="0"/>
                <a:sym typeface="Muli"/>
              </a:rPr>
              <a:t> </a:t>
            </a:r>
            <a:r>
              <a:rPr lang="en-US" sz="1800" b="1" dirty="0" err="1">
                <a:latin typeface="Times New Roman" panose="02020603050405020304" pitchFamily="18" charset="0"/>
                <a:ea typeface="Muli"/>
                <a:cs typeface="Times New Roman" panose="02020603050405020304" pitchFamily="18" charset="0"/>
                <a:sym typeface="Muli"/>
              </a:rPr>
              <a:t>Huy</a:t>
            </a:r>
            <a:r>
              <a:rPr lang="en-US" sz="1800" b="1" dirty="0">
                <a:latin typeface="Times New Roman" panose="02020603050405020304" pitchFamily="18" charset="0"/>
                <a:ea typeface="Muli"/>
                <a:cs typeface="Times New Roman" panose="02020603050405020304" pitchFamily="18" charset="0"/>
                <a:sym typeface="Muli"/>
              </a:rPr>
              <a:t>		MSSV: 1810097</a:t>
            </a:r>
            <a:endParaRPr sz="1800" b="1" dirty="0">
              <a:latin typeface="Times New Roman" panose="02020603050405020304" pitchFamily="18" charset="0"/>
              <a:ea typeface="Muli"/>
              <a:cs typeface="Times New Roman" panose="02020603050405020304" pitchFamily="18" charset="0"/>
              <a:sym typeface="Muli"/>
            </a:endParaRPr>
          </a:p>
        </p:txBody>
      </p:sp>
      <p:grpSp>
        <p:nvGrpSpPr>
          <p:cNvPr id="1027" name="Google Shape;1027;p70"/>
          <p:cNvGrpSpPr/>
          <p:nvPr/>
        </p:nvGrpSpPr>
        <p:grpSpPr>
          <a:xfrm rot="5400000">
            <a:off x="8641234" y="411193"/>
            <a:ext cx="278152" cy="345818"/>
            <a:chOff x="0" y="46600"/>
            <a:chExt cx="3121800" cy="5004600"/>
          </a:xfrm>
        </p:grpSpPr>
        <p:sp>
          <p:nvSpPr>
            <p:cNvPr id="1028" name="Google Shape;1028;p70"/>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0"/>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0" name="Google Shape;1030;p70"/>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1" name="Google Shape;1026;p70">
            <a:extLst>
              <a:ext uri="{FF2B5EF4-FFF2-40B4-BE49-F238E27FC236}">
                <a16:creationId xmlns:a16="http://schemas.microsoft.com/office/drawing/2014/main" id="{DDCBC64E-72EB-4A5D-BF7D-8A42032010A1}"/>
              </a:ext>
            </a:extLst>
          </p:cNvPr>
          <p:cNvSpPr txBox="1"/>
          <p:nvPr/>
        </p:nvSpPr>
        <p:spPr>
          <a:xfrm>
            <a:off x="3476550" y="3070683"/>
            <a:ext cx="5701349"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dirty="0" err="1">
                <a:latin typeface="Times New Roman" panose="02020603050405020304" pitchFamily="18" charset="0"/>
                <a:ea typeface="Muli"/>
                <a:cs typeface="Times New Roman" panose="02020603050405020304" pitchFamily="18" charset="0"/>
                <a:sym typeface="Muli"/>
              </a:rPr>
              <a:t>Võ</a:t>
            </a:r>
            <a:r>
              <a:rPr lang="en-US" sz="1800" b="1" dirty="0">
                <a:latin typeface="Times New Roman" panose="02020603050405020304" pitchFamily="18" charset="0"/>
                <a:ea typeface="Muli"/>
                <a:cs typeface="Times New Roman" panose="02020603050405020304" pitchFamily="18" charset="0"/>
                <a:sym typeface="Muli"/>
              </a:rPr>
              <a:t> </a:t>
            </a:r>
            <a:r>
              <a:rPr lang="en-US" sz="1800" b="1" dirty="0" err="1">
                <a:latin typeface="Times New Roman" panose="02020603050405020304" pitchFamily="18" charset="0"/>
                <a:ea typeface="Muli"/>
                <a:cs typeface="Times New Roman" panose="02020603050405020304" pitchFamily="18" charset="0"/>
                <a:sym typeface="Muli"/>
              </a:rPr>
              <a:t>Nguyễn</a:t>
            </a:r>
            <a:r>
              <a:rPr lang="en-US" sz="1800" b="1" dirty="0">
                <a:latin typeface="Times New Roman" panose="02020603050405020304" pitchFamily="18" charset="0"/>
                <a:ea typeface="Muli"/>
                <a:cs typeface="Times New Roman" panose="02020603050405020304" pitchFamily="18" charset="0"/>
                <a:sym typeface="Muli"/>
              </a:rPr>
              <a:t> </a:t>
            </a:r>
            <a:r>
              <a:rPr lang="en-US" sz="1800" b="1" dirty="0" err="1">
                <a:latin typeface="Times New Roman" panose="02020603050405020304" pitchFamily="18" charset="0"/>
                <a:ea typeface="Muli"/>
                <a:cs typeface="Times New Roman" panose="02020603050405020304" pitchFamily="18" charset="0"/>
                <a:sym typeface="Muli"/>
              </a:rPr>
              <a:t>Khả</a:t>
            </a:r>
            <a:r>
              <a:rPr lang="en-US" sz="1800" b="1" dirty="0">
                <a:latin typeface="Times New Roman" panose="02020603050405020304" pitchFamily="18" charset="0"/>
                <a:ea typeface="Muli"/>
                <a:cs typeface="Times New Roman" panose="02020603050405020304" pitchFamily="18" charset="0"/>
                <a:sym typeface="Muli"/>
              </a:rPr>
              <a:t> </a:t>
            </a:r>
            <a:r>
              <a:rPr lang="en-US" sz="1800" b="1" dirty="0" err="1">
                <a:latin typeface="Times New Roman" panose="02020603050405020304" pitchFamily="18" charset="0"/>
                <a:ea typeface="Muli"/>
                <a:cs typeface="Times New Roman" panose="02020603050405020304" pitchFamily="18" charset="0"/>
                <a:sym typeface="Muli"/>
              </a:rPr>
              <a:t>Như</a:t>
            </a:r>
            <a:r>
              <a:rPr lang="en-US" sz="1800" b="1" dirty="0">
                <a:latin typeface="Times New Roman" panose="02020603050405020304" pitchFamily="18" charset="0"/>
                <a:ea typeface="Muli"/>
                <a:cs typeface="Times New Roman" panose="02020603050405020304" pitchFamily="18" charset="0"/>
                <a:sym typeface="Muli"/>
              </a:rPr>
              <a:t>		MSSV: 1810169</a:t>
            </a:r>
            <a:endParaRPr sz="1800" b="1" dirty="0">
              <a:latin typeface="Times New Roman" panose="02020603050405020304" pitchFamily="18" charset="0"/>
              <a:ea typeface="Muli"/>
              <a:cs typeface="Times New Roman" panose="02020603050405020304" pitchFamily="18" charset="0"/>
              <a:sym typeface="Muli"/>
            </a:endParaRPr>
          </a:p>
        </p:txBody>
      </p:sp>
      <p:sp>
        <p:nvSpPr>
          <p:cNvPr id="12" name="Google Shape;1026;p70">
            <a:extLst>
              <a:ext uri="{FF2B5EF4-FFF2-40B4-BE49-F238E27FC236}">
                <a16:creationId xmlns:a16="http://schemas.microsoft.com/office/drawing/2014/main" id="{9CB7EBA5-DA79-42AC-A241-7310E3DC8D94}"/>
              </a:ext>
            </a:extLst>
          </p:cNvPr>
          <p:cNvSpPr txBox="1"/>
          <p:nvPr/>
        </p:nvSpPr>
        <p:spPr>
          <a:xfrm>
            <a:off x="3491678" y="3607529"/>
            <a:ext cx="5701349"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b="1" dirty="0" err="1">
                <a:latin typeface="Times New Roman" panose="02020603050405020304" pitchFamily="18" charset="0"/>
                <a:ea typeface="Muli"/>
                <a:cs typeface="Times New Roman" panose="02020603050405020304" pitchFamily="18" charset="0"/>
                <a:sym typeface="Muli"/>
              </a:rPr>
              <a:t>Bùi</a:t>
            </a:r>
            <a:r>
              <a:rPr lang="en-US" sz="1800" b="1" dirty="0">
                <a:latin typeface="Times New Roman" panose="02020603050405020304" pitchFamily="18" charset="0"/>
                <a:ea typeface="Muli"/>
                <a:cs typeface="Times New Roman" panose="02020603050405020304" pitchFamily="18" charset="0"/>
                <a:sym typeface="Muli"/>
              </a:rPr>
              <a:t> </a:t>
            </a:r>
            <a:r>
              <a:rPr lang="en-US" sz="1800" b="1" dirty="0" err="1">
                <a:latin typeface="Times New Roman" panose="02020603050405020304" pitchFamily="18" charset="0"/>
                <a:ea typeface="Muli"/>
                <a:cs typeface="Times New Roman" panose="02020603050405020304" pitchFamily="18" charset="0"/>
                <a:sym typeface="Muli"/>
              </a:rPr>
              <a:t>Thị</a:t>
            </a:r>
            <a:r>
              <a:rPr lang="en-US" sz="1800" b="1" dirty="0">
                <a:latin typeface="Times New Roman" panose="02020603050405020304" pitchFamily="18" charset="0"/>
                <a:ea typeface="Muli"/>
                <a:cs typeface="Times New Roman" panose="02020603050405020304" pitchFamily="18" charset="0"/>
                <a:sym typeface="Muli"/>
              </a:rPr>
              <a:t> Phương Thảo		MSSV: 1810220</a:t>
            </a:r>
            <a:endParaRPr sz="1800" b="1" dirty="0">
              <a:latin typeface="Times New Roman" panose="02020603050405020304" pitchFamily="18" charset="0"/>
              <a:ea typeface="Muli"/>
              <a:cs typeface="Times New Roman" panose="02020603050405020304" pitchFamily="18" charset="0"/>
              <a:sym typeface="Muli"/>
            </a:endParaRPr>
          </a:p>
        </p:txBody>
      </p:sp>
    </p:spTree>
    <p:extLst>
      <p:ext uri="{BB962C8B-B14F-4D97-AF65-F5344CB8AC3E}">
        <p14:creationId xmlns:p14="http://schemas.microsoft.com/office/powerpoint/2010/main" val="7372190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534782" y="1610718"/>
            <a:ext cx="8459999" cy="3063410"/>
          </a:xfrm>
        </p:spPr>
        <p:txBody>
          <a:bodyPr/>
          <a:lstStyle/>
          <a:p>
            <a:pPr marL="0" indent="0">
              <a:buNone/>
            </a:pPr>
            <a:r>
              <a:rPr lang="vi-VN" sz="1800" dirty="0">
                <a:solidFill>
                  <a:schemeClr val="tx1"/>
                </a:solidFill>
                <a:effectLst/>
                <a:latin typeface="Times New Roman" panose="02020603050405020304" pitchFamily="18" charset="0"/>
                <a:ea typeface="Times New Roman" panose="02020603050405020304" pitchFamily="18" charset="0"/>
              </a:rPr>
              <a:t>Tổng quát hóa (</a:t>
            </a:r>
            <a:r>
              <a:rPr lang="vi-VN" sz="1800" dirty="0">
                <a:solidFill>
                  <a:schemeClr val="tx1"/>
                </a:solidFill>
                <a:effectLst/>
                <a:latin typeface="Times New Roman" panose="02020603050405020304" pitchFamily="18" charset="0"/>
                <a:ea typeface="Calibri" panose="020F0502020204030204" pitchFamily="34" charset="0"/>
              </a:rPr>
              <a:t>Generalization</a:t>
            </a:r>
            <a:r>
              <a:rPr lang="vi-VN" sz="1800" dirty="0">
                <a:solidFill>
                  <a:schemeClr val="tx1"/>
                </a:solidFill>
                <a:effectLst/>
                <a:latin typeface="Times New Roman" panose="02020603050405020304" pitchFamily="18" charset="0"/>
                <a:ea typeface="Times New Roman" panose="02020603050405020304" pitchFamily="18" charset="0"/>
              </a:rPr>
              <a:t>) được sử dụng để loại bỏ sự dư thừa khỏi mô hình phân tích. Nếu hai hoặc nhiều lớp chia sẻ thuộc tính hoặc các hành vi, các điểm tương đồng được hợp nhất thành một lớp cha.</a:t>
            </a:r>
            <a:endParaRPr lang="vi-VN" sz="1800" b="1" dirty="0">
              <a:solidFill>
                <a:schemeClr val="tx1"/>
              </a:solidFill>
              <a:latin typeface="Times New Roman" panose="02020603050405020304" pitchFamily="18" charset="0"/>
              <a:ea typeface="Times New Roman" panose="02020603050405020304" pitchFamily="18" charset="0"/>
            </a:endParaRPr>
          </a:p>
          <a:p>
            <a:pPr marL="0" indent="0">
              <a:buNone/>
            </a:pPr>
            <a:endParaRPr lang="vi-VN" dirty="0">
              <a:solidFill>
                <a:schemeClr val="tx1"/>
              </a:solidFill>
            </a:endParaRPr>
          </a:p>
          <a:p>
            <a:pPr marL="0" marR="0" indent="0">
              <a:lnSpc>
                <a:spcPct val="107000"/>
              </a:lnSpc>
              <a:spcBef>
                <a:spcPts val="0"/>
              </a:spcBef>
              <a:spcAft>
                <a:spcPts val="800"/>
              </a:spcAft>
              <a:buNone/>
            </a:pPr>
            <a:endParaRPr lang="vi-VN" dirty="0">
              <a:solidFill>
                <a:schemeClr val="tx1"/>
              </a:solidFill>
            </a:endParaRPr>
          </a:p>
        </p:txBody>
      </p:sp>
      <p:sp>
        <p:nvSpPr>
          <p:cNvPr id="4" name="Subtitle 3">
            <a:extLst>
              <a:ext uri="{FF2B5EF4-FFF2-40B4-BE49-F238E27FC236}">
                <a16:creationId xmlns:a16="http://schemas.microsoft.com/office/drawing/2014/main" id="{F8095C2C-5D1F-4279-897F-0EE93159573C}"/>
              </a:ext>
            </a:extLst>
          </p:cNvPr>
          <p:cNvSpPr>
            <a:spLocks noGrp="1"/>
          </p:cNvSpPr>
          <p:nvPr>
            <p:ph type="subTitle" idx="2"/>
          </p:nvPr>
        </p:nvSpPr>
        <p:spPr>
          <a:xfrm>
            <a:off x="396508" y="1087830"/>
            <a:ext cx="8460000" cy="393600"/>
          </a:xfrm>
        </p:spPr>
        <p:txBody>
          <a:bodyPr/>
          <a:lstStyle/>
          <a:p>
            <a:r>
              <a:rPr lang="vi-VN" sz="2000" b="1" dirty="0">
                <a:solidFill>
                  <a:srgbClr val="000000"/>
                </a:solidFill>
                <a:effectLst/>
                <a:latin typeface="Times New Roman" panose="02020603050405020304" pitchFamily="18" charset="0"/>
                <a:ea typeface="Times New Roman" panose="02020603050405020304" pitchFamily="18" charset="0"/>
              </a:rPr>
              <a:t>4.10 Mô hình hóa mối quan hệ kế thừa giữa các đối tượng</a:t>
            </a:r>
            <a:endParaRPr lang="vi-VN" sz="2000" dirty="0"/>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 name="Title 8">
            <a:extLst>
              <a:ext uri="{FF2B5EF4-FFF2-40B4-BE49-F238E27FC236}">
                <a16:creationId xmlns:a16="http://schemas.microsoft.com/office/drawing/2014/main" id="{5A70DB2E-A350-4ECC-ADC3-CFAE153000EB}"/>
              </a:ext>
            </a:extLst>
          </p:cNvPr>
          <p:cNvSpPr>
            <a:spLocks noGrp="1"/>
          </p:cNvSpPr>
          <p:nvPr>
            <p:ph type="title"/>
          </p:nvPr>
        </p:nvSpPr>
        <p:spPr/>
        <p:txBody>
          <a:bodyPr/>
          <a:lstStyle/>
          <a:p>
            <a:endParaRPr lang="vi-VN"/>
          </a:p>
        </p:txBody>
      </p:sp>
      <p:sp>
        <p:nvSpPr>
          <p:cNvPr id="11" name="Title 1">
            <a:extLst>
              <a:ext uri="{FF2B5EF4-FFF2-40B4-BE49-F238E27FC236}">
                <a16:creationId xmlns:a16="http://schemas.microsoft.com/office/drawing/2014/main" id="{90C2713B-3BB5-4FF7-9114-DDFFA31949C5}"/>
              </a:ext>
            </a:extLst>
          </p:cNvPr>
          <p:cNvSpPr txBox="1">
            <a:spLocks/>
          </p:cNvSpPr>
          <p:nvPr/>
        </p:nvSpPr>
        <p:spPr>
          <a:xfrm>
            <a:off x="287492" y="424433"/>
            <a:ext cx="8460000" cy="89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1pPr>
            <a:lvl2pPr marR="0" lvl="1"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2pPr>
            <a:lvl3pPr marR="0" lvl="2"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3pPr>
            <a:lvl4pPr marR="0" lvl="3"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4pPr>
            <a:lvl5pPr marR="0" lvl="4"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5pPr>
            <a:lvl6pPr marR="0" lvl="5"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6pPr>
            <a:lvl7pPr marR="0" lvl="6"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7pPr>
            <a:lvl8pPr marR="0" lvl="7"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8pPr>
            <a:lvl9pPr marR="0" lvl="8"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9pPr>
          </a:lstStyle>
          <a:p>
            <a:r>
              <a:rPr lang="vi-VN" sz="2400" b="1" u="sng">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702977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BFA05C8-5BB2-4F1F-A7CF-A8E3961FE303}"/>
              </a:ext>
            </a:extLst>
          </p:cNvPr>
          <p:cNvSpPr>
            <a:spLocks noGrp="1"/>
          </p:cNvSpPr>
          <p:nvPr>
            <p:ph type="body" idx="1"/>
          </p:nvPr>
        </p:nvSpPr>
        <p:spPr>
          <a:xfrm>
            <a:off x="448328" y="1190297"/>
            <a:ext cx="8017756" cy="4177862"/>
          </a:xfrm>
        </p:spPr>
        <p:txBody>
          <a:bodyPr/>
          <a:lstStyle/>
          <a:p>
            <a:pPr marL="0" indent="0">
              <a:buNone/>
            </a:pPr>
            <a:r>
              <a:rPr lang="vi-VN" sz="16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Mô hình phân tích được xây dựng từng bước và lặp đi lặp lại</a:t>
            </a:r>
            <a:r>
              <a:rPr lang="en-US" sz="16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vi-VN" sz="1600">
                <a:solidFill>
                  <a:srgbClr val="000000"/>
                </a:solidFill>
                <a:latin typeface="Times New Roman" panose="02020603050405020304" pitchFamily="18" charset="0"/>
                <a:ea typeface="Times New Roman" panose="02020603050405020304" pitchFamily="18" charset="0"/>
              </a:rPr>
              <a:t>Một số lần lặp lại với khách hàng và người dùng là cần </a:t>
            </a:r>
            <a:r>
              <a:rPr lang="en-US" sz="1600">
                <a:solidFill>
                  <a:srgbClr val="000000"/>
                </a:solidFill>
                <a:latin typeface="Times New Roman" panose="02020603050405020304" pitchFamily="18" charset="0"/>
                <a:ea typeface="Times New Roman" panose="02020603050405020304" pitchFamily="18" charset="0"/>
              </a:rPr>
              <a:t>thiết.</a:t>
            </a:r>
          </a:p>
          <a:p>
            <a:pPr marL="0" indent="0">
              <a:buNone/>
            </a:pPr>
            <a:r>
              <a:rPr lang="vi-VN" sz="1600">
                <a:solidFill>
                  <a:srgbClr val="000000"/>
                </a:solidFill>
                <a:latin typeface="Times New Roman" panose="02020603050405020304" pitchFamily="18" charset="0"/>
                <a:ea typeface="Times New Roman" panose="02020603050405020304" pitchFamily="18" charset="0"/>
              </a:rPr>
              <a:t>Mục tiêu của việc xem xét</a:t>
            </a:r>
            <a:r>
              <a:rPr lang="en-US" sz="1600">
                <a:solidFill>
                  <a:srgbClr val="000000"/>
                </a:solidFill>
                <a:latin typeface="Times New Roman" panose="02020603050405020304" pitchFamily="18" charset="0"/>
                <a:ea typeface="Times New Roman" panose="02020603050405020304" pitchFamily="18" charset="0"/>
              </a:rPr>
              <a:t>:</a:t>
            </a:r>
            <a:r>
              <a:rPr lang="vi-VN" sz="1600">
                <a:solidFill>
                  <a:srgbClr val="000000"/>
                </a:solidFill>
                <a:latin typeface="Times New Roman" panose="02020603050405020304" pitchFamily="18" charset="0"/>
                <a:ea typeface="Times New Roman" panose="02020603050405020304" pitchFamily="18" charset="0"/>
              </a:rPr>
              <a:t> đảm bảo rằng các đặc tả yêu cầu</a:t>
            </a:r>
            <a:r>
              <a:rPr lang="en-US" sz="1600">
                <a:solidFill>
                  <a:srgbClr val="000000"/>
                </a:solidFill>
                <a:latin typeface="Times New Roman" panose="02020603050405020304" pitchFamily="18" charset="0"/>
                <a:ea typeface="Times New Roman" panose="02020603050405020304" pitchFamily="18" charset="0"/>
              </a:rPr>
              <a:t> </a:t>
            </a:r>
            <a:r>
              <a:rPr lang="vi-VN" sz="1600">
                <a:solidFill>
                  <a:srgbClr val="000000"/>
                </a:solidFill>
                <a:latin typeface="Times New Roman" panose="02020603050405020304" pitchFamily="18" charset="0"/>
                <a:ea typeface="Times New Roman" panose="02020603050405020304" pitchFamily="18" charset="0"/>
              </a:rPr>
              <a:t>chính xác, đầy đủ, nhất quán</a:t>
            </a:r>
            <a:r>
              <a:rPr lang="en-US" sz="1600">
                <a:solidFill>
                  <a:srgbClr val="000000"/>
                </a:solidFill>
                <a:latin typeface="Times New Roman" panose="02020603050405020304" pitchFamily="18" charset="0"/>
                <a:ea typeface="Times New Roman" panose="02020603050405020304" pitchFamily="18" charset="0"/>
              </a:rPr>
              <a:t>,</a:t>
            </a:r>
            <a:r>
              <a:rPr lang="vi-VN" sz="1600">
                <a:solidFill>
                  <a:srgbClr val="000000"/>
                </a:solidFill>
                <a:latin typeface="Times New Roman" panose="02020603050405020304" pitchFamily="18" charset="0"/>
                <a:ea typeface="Times New Roman" panose="02020603050405020304" pitchFamily="18" charset="0"/>
              </a:rPr>
              <a:t> rõ ràng</a:t>
            </a:r>
            <a:r>
              <a:rPr lang="en-US" sz="1600">
                <a:ea typeface="Times New Roman" panose="02020603050405020304" pitchFamily="18" charset="0"/>
              </a:rPr>
              <a:t>.</a:t>
            </a:r>
          </a:p>
          <a:p>
            <a:pPr marL="0" indent="0">
              <a:lnSpc>
                <a:spcPts val="2100"/>
              </a:lnSpc>
              <a:buNone/>
            </a:pPr>
            <a:r>
              <a:rPr lang="vi-VN" sz="16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Các câu hỏi được đặt ra để đảm bảo mô hình chính xác:</a:t>
            </a:r>
            <a:endParaRPr lang="vi-VN" sz="1600">
              <a:latin typeface="Calibri" panose="020F0502020204030204" pitchFamily="34" charset="0"/>
              <a:ea typeface="Calibri" panose="020F0502020204030204" pitchFamily="34" charset="0"/>
              <a:cs typeface="Times New Roman" panose="02020603050405020304" pitchFamily="18" charset="0"/>
            </a:endParaRPr>
          </a:p>
          <a:p>
            <a:pPr marL="793750" indent="-285750">
              <a:lnSpc>
                <a:spcPts val="2100"/>
              </a:lnSpc>
            </a:pPr>
            <a:r>
              <a:rPr lang="vi-VN" sz="16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Bảng thuật ngữ của các đối tượng thực thể có được người dùng hiểu không?</a:t>
            </a:r>
            <a:endParaRPr lang="vi-VN" sz="1600">
              <a:latin typeface="Calibri" panose="020F0502020204030204" pitchFamily="34" charset="0"/>
              <a:ea typeface="Calibri" panose="020F0502020204030204" pitchFamily="34" charset="0"/>
              <a:cs typeface="Times New Roman" panose="02020603050405020304" pitchFamily="18" charset="0"/>
            </a:endParaRPr>
          </a:p>
          <a:p>
            <a:pPr marL="798513" lvl="0" indent="-290513">
              <a:lnSpc>
                <a:spcPts val="2100"/>
              </a:lnSpc>
            </a:pPr>
            <a:r>
              <a:rPr lang="vi-VN" sz="16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Các lớp trừu tượng có tương ứng với các khái niệm cấp người dùng không?</a:t>
            </a:r>
            <a:endParaRPr lang="vi-VN" sz="1600">
              <a:latin typeface="Calibri" panose="020F0502020204030204" pitchFamily="34" charset="0"/>
              <a:ea typeface="Calibri" panose="020F0502020204030204" pitchFamily="34" charset="0"/>
              <a:cs typeface="Times New Roman" panose="02020603050405020304" pitchFamily="18" charset="0"/>
            </a:endParaRPr>
          </a:p>
          <a:p>
            <a:pPr marL="798513" lvl="0" indent="-290513">
              <a:lnSpc>
                <a:spcPts val="2100"/>
              </a:lnSpc>
            </a:pPr>
            <a:r>
              <a:rPr lang="vi-VN" sz="16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Tất cả các mô tả có phù hợp với định nghĩa của người dùng không?</a:t>
            </a:r>
            <a:endParaRPr lang="vi-VN" sz="1600">
              <a:latin typeface="Calibri" panose="020F0502020204030204" pitchFamily="34" charset="0"/>
              <a:ea typeface="Calibri" panose="020F0502020204030204" pitchFamily="34" charset="0"/>
              <a:cs typeface="Times New Roman" panose="02020603050405020304" pitchFamily="18" charset="0"/>
            </a:endParaRPr>
          </a:p>
          <a:p>
            <a:pPr marL="798513" lvl="0" indent="-290513">
              <a:lnSpc>
                <a:spcPts val="2100"/>
              </a:lnSpc>
            </a:pPr>
            <a:r>
              <a:rPr lang="vi-VN" sz="16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Có phải tất cả các đối tượng thực thể và đối tượng biên đều có các cụm danh từ là tên có nghĩa không?</a:t>
            </a:r>
            <a:endParaRPr lang="vi-VN" sz="1600">
              <a:latin typeface="Calibri" panose="020F0502020204030204" pitchFamily="34" charset="0"/>
              <a:ea typeface="Calibri" panose="020F0502020204030204" pitchFamily="34" charset="0"/>
              <a:cs typeface="Times New Roman" panose="02020603050405020304" pitchFamily="18" charset="0"/>
            </a:endParaRPr>
          </a:p>
          <a:p>
            <a:pPr marL="798513" lvl="0" indent="-290513">
              <a:lnSpc>
                <a:spcPts val="2100"/>
              </a:lnSpc>
            </a:pPr>
            <a:r>
              <a:rPr lang="vi-VN" sz="16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Có phải tất cả các Use case và đối tượng điều khiển đều có cụm động từ là tên có nghĩa không?</a:t>
            </a:r>
            <a:endParaRPr lang="vi-VN" sz="1600">
              <a:latin typeface="Calibri" panose="020F0502020204030204" pitchFamily="34" charset="0"/>
              <a:ea typeface="Calibri" panose="020F0502020204030204" pitchFamily="34" charset="0"/>
              <a:cs typeface="Times New Roman" panose="02020603050405020304" pitchFamily="18" charset="0"/>
            </a:endParaRPr>
          </a:p>
          <a:p>
            <a:pPr marL="798513" lvl="0" indent="-290513">
              <a:lnSpc>
                <a:spcPts val="2100"/>
              </a:lnSpc>
            </a:pPr>
            <a:r>
              <a:rPr lang="vi-VN" sz="16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Tất cả các trường hợp lỗi có được mô tả và xử lý không?</a:t>
            </a:r>
            <a:endParaRPr lang="vi-VN" sz="160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600">
              <a:solidFill>
                <a:srgbClr val="000000"/>
              </a:solidFill>
              <a:latin typeface="Times New Roman" panose="02020603050405020304" pitchFamily="18" charset="0"/>
              <a:ea typeface="Times New Roman" panose="02020603050405020304" pitchFamily="18" charset="0"/>
            </a:endParaRPr>
          </a:p>
        </p:txBody>
      </p:sp>
      <p:sp>
        <p:nvSpPr>
          <p:cNvPr id="4" name="Subtitle 3">
            <a:extLst>
              <a:ext uri="{FF2B5EF4-FFF2-40B4-BE49-F238E27FC236}">
                <a16:creationId xmlns:a16="http://schemas.microsoft.com/office/drawing/2014/main" id="{F8095C2C-5D1F-4279-897F-0EE93159573C}"/>
              </a:ext>
            </a:extLst>
          </p:cNvPr>
          <p:cNvSpPr>
            <a:spLocks noGrp="1"/>
          </p:cNvSpPr>
          <p:nvPr>
            <p:ph type="subTitle" idx="2"/>
          </p:nvPr>
        </p:nvSpPr>
        <p:spPr>
          <a:xfrm>
            <a:off x="396508" y="910431"/>
            <a:ext cx="8460000" cy="541843"/>
          </a:xfrm>
        </p:spPr>
        <p:txBody>
          <a:bodyPr/>
          <a:lstStyle/>
          <a:p>
            <a:r>
              <a:rPr lang="vi-VN" sz="2000" b="1" dirty="0">
                <a:solidFill>
                  <a:srgbClr val="000000"/>
                </a:solidFill>
                <a:effectLst/>
                <a:latin typeface="Times New Roman" panose="02020603050405020304" pitchFamily="18" charset="0"/>
                <a:ea typeface="Times New Roman" panose="02020603050405020304" pitchFamily="18" charset="0"/>
              </a:rPr>
              <a:t>4.11  Xem xét, đánh giá mô hình phân tích</a:t>
            </a:r>
            <a:endParaRPr lang="vi-VN" sz="2000" dirty="0"/>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 name="Title 8">
            <a:extLst>
              <a:ext uri="{FF2B5EF4-FFF2-40B4-BE49-F238E27FC236}">
                <a16:creationId xmlns:a16="http://schemas.microsoft.com/office/drawing/2014/main" id="{768F9CF5-38C9-4CD5-920A-A6FC6F703B5A}"/>
              </a:ext>
            </a:extLst>
          </p:cNvPr>
          <p:cNvSpPr>
            <a:spLocks noGrp="1"/>
          </p:cNvSpPr>
          <p:nvPr>
            <p:ph type="title"/>
          </p:nvPr>
        </p:nvSpPr>
        <p:spPr/>
        <p:txBody>
          <a:bodyPr/>
          <a:lstStyle/>
          <a:p>
            <a:endParaRPr lang="vi-VN"/>
          </a:p>
        </p:txBody>
      </p:sp>
      <p:sp>
        <p:nvSpPr>
          <p:cNvPr id="12" name="Title 1">
            <a:extLst>
              <a:ext uri="{FF2B5EF4-FFF2-40B4-BE49-F238E27FC236}">
                <a16:creationId xmlns:a16="http://schemas.microsoft.com/office/drawing/2014/main" id="{1834BBC2-5AB9-42C1-A9BF-B509610D2A31}"/>
              </a:ext>
            </a:extLst>
          </p:cNvPr>
          <p:cNvSpPr txBox="1">
            <a:spLocks/>
          </p:cNvSpPr>
          <p:nvPr/>
        </p:nvSpPr>
        <p:spPr>
          <a:xfrm>
            <a:off x="287492" y="424433"/>
            <a:ext cx="8460000" cy="89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1pPr>
            <a:lvl2pPr marR="0" lvl="1"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2pPr>
            <a:lvl3pPr marR="0" lvl="2"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3pPr>
            <a:lvl4pPr marR="0" lvl="3"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4pPr>
            <a:lvl5pPr marR="0" lvl="4"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5pPr>
            <a:lvl6pPr marR="0" lvl="5"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6pPr>
            <a:lvl7pPr marR="0" lvl="6"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7pPr>
            <a:lvl8pPr marR="0" lvl="7"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8pPr>
            <a:lvl9pPr marR="0" lvl="8"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9pPr>
          </a:lstStyle>
          <a:p>
            <a:r>
              <a:rPr lang="vi-VN" sz="2400" b="1" u="sng">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1981264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 calcmode="lin" valueType="num">
                                      <p:cBhvr additive="base">
                                        <p:cTn id="3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 calcmode="lin" valueType="num">
                                      <p:cBhvr additive="base">
                                        <p:cTn id="3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 calcmode="lin" valueType="num">
                                      <p:cBhvr additive="base">
                                        <p:cTn id="43"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 name="Content Placeholder 2">
            <a:extLst>
              <a:ext uri="{FF2B5EF4-FFF2-40B4-BE49-F238E27FC236}">
                <a16:creationId xmlns:a16="http://schemas.microsoft.com/office/drawing/2014/main" id="{85C4CEF1-A5F4-4E50-80FF-BE117C97A6C9}"/>
              </a:ext>
            </a:extLst>
          </p:cNvPr>
          <p:cNvSpPr>
            <a:spLocks noGrp="1"/>
          </p:cNvSpPr>
          <p:nvPr/>
        </p:nvSpPr>
        <p:spPr>
          <a:xfrm>
            <a:off x="396508" y="1481430"/>
            <a:ext cx="8338909" cy="29564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0">
              <a:lnSpc>
                <a:spcPts val="2100"/>
              </a:lnSpc>
              <a:spcBef>
                <a:spcPts val="0"/>
              </a:spcBef>
              <a:spcAft>
                <a:spcPts val="0"/>
              </a:spcAft>
              <a:buNone/>
            </a:pPr>
            <a:r>
              <a:rPr lang="vi-V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Các câu </a:t>
            </a:r>
            <a:r>
              <a:rPr lang="vi-VN" sz="1800" b="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hỏi được </a:t>
            </a:r>
            <a:r>
              <a:rPr lang="vi-V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đặt ra để đảm bảo mô hình hoàn chỉnh:</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R="0" lvl="0">
              <a:lnSpc>
                <a:spcPts val="2100"/>
              </a:lnSpc>
              <a:spcBef>
                <a:spcPts val="0"/>
              </a:spcBef>
              <a:spcAft>
                <a:spcPts val="0"/>
              </a:spcAft>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Đối với từng đối tượng: Nó có cần thiết bởi bất kỳ Use case nào không? Nó được tạo ra trong Use case </a:t>
            </a:r>
            <a:r>
              <a:rPr lang="vi-VN"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nào?</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R="0" lvl="0">
              <a:lnSpc>
                <a:spcPts val="2100"/>
              </a:lnSpc>
              <a:spcBef>
                <a:spcPts val="0"/>
              </a:spcBef>
              <a:spcAft>
                <a:spcPts val="0"/>
              </a:spcAft>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Đối với từng thuộc tính: Nó được đặt khi nào? Loại của nó là gì? Nó có nên là một vòng loại không?</a:t>
            </a:r>
          </a:p>
          <a:p>
            <a:pPr marR="0" lvl="0">
              <a:lnSpc>
                <a:spcPts val="2100"/>
              </a:lnSpc>
              <a:spcBef>
                <a:spcPts val="0"/>
              </a:spcBef>
              <a:spcAft>
                <a:spcPts val="0"/>
              </a:spcAft>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Đối với mỗi liên kết: Khi nào nó được duyệt? Tại sao các phép nhân cụ thể lại được </a:t>
            </a:r>
            <a:r>
              <a:rPr lang="vi-VN"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chọn?</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R="0" lvl="0">
              <a:lnSpc>
                <a:spcPts val="2100"/>
              </a:lnSpc>
              <a:spcBef>
                <a:spcPts val="0"/>
              </a:spcBef>
              <a:spcAft>
                <a:spcPts val="0"/>
              </a:spcAft>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Đối với mỗi đối tượng điều khiển: Nó có các liên kết cần thiết để truy cập các đối tượng tham gia vào Use case tương ứng của nó không?</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Subtitle 3">
            <a:extLst>
              <a:ext uri="{FF2B5EF4-FFF2-40B4-BE49-F238E27FC236}">
                <a16:creationId xmlns:a16="http://schemas.microsoft.com/office/drawing/2014/main" id="{1D9805F9-9E28-464E-961E-06075EA94646}"/>
              </a:ext>
            </a:extLst>
          </p:cNvPr>
          <p:cNvSpPr>
            <a:spLocks noGrp="1"/>
          </p:cNvSpPr>
          <p:nvPr>
            <p:ph type="subTitle" idx="2"/>
          </p:nvPr>
        </p:nvSpPr>
        <p:spPr>
          <a:xfrm>
            <a:off x="396508" y="1058674"/>
            <a:ext cx="8460000" cy="393600"/>
          </a:xfrm>
        </p:spPr>
        <p:txBody>
          <a:bodyPr/>
          <a:lstStyle/>
          <a:p>
            <a:r>
              <a:rPr lang="vi-VN" sz="2000" b="1" dirty="0">
                <a:solidFill>
                  <a:srgbClr val="000000"/>
                </a:solidFill>
                <a:effectLst/>
                <a:latin typeface="Times New Roman" panose="02020603050405020304" pitchFamily="18" charset="0"/>
                <a:ea typeface="Times New Roman" panose="02020603050405020304" pitchFamily="18" charset="0"/>
              </a:rPr>
              <a:t>4.11  Xem xét, đánh giá mô hình phân tích</a:t>
            </a:r>
            <a:endParaRPr lang="vi-VN" sz="2000" dirty="0"/>
          </a:p>
        </p:txBody>
      </p:sp>
      <p:sp>
        <p:nvSpPr>
          <p:cNvPr id="3" name="Title 2">
            <a:extLst>
              <a:ext uri="{FF2B5EF4-FFF2-40B4-BE49-F238E27FC236}">
                <a16:creationId xmlns:a16="http://schemas.microsoft.com/office/drawing/2014/main" id="{9E62DA3F-CAFF-47C9-A619-B217BBD3B48A}"/>
              </a:ext>
            </a:extLst>
          </p:cNvPr>
          <p:cNvSpPr>
            <a:spLocks noGrp="1"/>
          </p:cNvSpPr>
          <p:nvPr>
            <p:ph type="title"/>
          </p:nvPr>
        </p:nvSpPr>
        <p:spPr/>
        <p:txBody>
          <a:bodyPr/>
          <a:lstStyle/>
          <a:p>
            <a:endParaRPr lang="vi-VN"/>
          </a:p>
        </p:txBody>
      </p:sp>
      <p:sp>
        <p:nvSpPr>
          <p:cNvPr id="11" name="Title 1">
            <a:extLst>
              <a:ext uri="{FF2B5EF4-FFF2-40B4-BE49-F238E27FC236}">
                <a16:creationId xmlns:a16="http://schemas.microsoft.com/office/drawing/2014/main" id="{FFE61784-DEB7-4483-B395-74ED51FD8F95}"/>
              </a:ext>
            </a:extLst>
          </p:cNvPr>
          <p:cNvSpPr txBox="1">
            <a:spLocks/>
          </p:cNvSpPr>
          <p:nvPr/>
        </p:nvSpPr>
        <p:spPr>
          <a:xfrm>
            <a:off x="287492" y="424433"/>
            <a:ext cx="8460000" cy="89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1pPr>
            <a:lvl2pPr marR="0" lvl="1"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2pPr>
            <a:lvl3pPr marR="0" lvl="2"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3pPr>
            <a:lvl4pPr marR="0" lvl="3"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4pPr>
            <a:lvl5pPr marR="0" lvl="4"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5pPr>
            <a:lvl6pPr marR="0" lvl="5"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6pPr>
            <a:lvl7pPr marR="0" lvl="6"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7pPr>
            <a:lvl8pPr marR="0" lvl="7"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8pPr>
            <a:lvl9pPr marR="0" lvl="8"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9pPr>
          </a:lstStyle>
          <a:p>
            <a:r>
              <a:rPr lang="vi-VN" sz="2400" b="1" u="sng">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33722432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 name="Content Placeholder 2">
            <a:extLst>
              <a:ext uri="{FF2B5EF4-FFF2-40B4-BE49-F238E27FC236}">
                <a16:creationId xmlns:a16="http://schemas.microsoft.com/office/drawing/2014/main" id="{85C4CEF1-A5F4-4E50-80FF-BE117C97A6C9}"/>
              </a:ext>
            </a:extLst>
          </p:cNvPr>
          <p:cNvSpPr>
            <a:spLocks noGrp="1"/>
          </p:cNvSpPr>
          <p:nvPr/>
        </p:nvSpPr>
        <p:spPr>
          <a:xfrm>
            <a:off x="396508" y="1433392"/>
            <a:ext cx="8537852" cy="2956475"/>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vi-VN" sz="18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Các câu hỏi được đặt ra để đảm bảo rằng mô hình nhất quán:</a:t>
            </a:r>
          </a:p>
          <a:p>
            <a:pPr lvl="0">
              <a:lnSpc>
                <a:spcPts val="2100"/>
              </a:lnSpc>
              <a:spcBef>
                <a:spcPts val="0"/>
              </a:spcBef>
            </a:pPr>
            <a:r>
              <a:rPr lang="vi-VN" sz="18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Có nhiều lớp hoặc nhiều Use case có cùng tên không?</a:t>
            </a:r>
            <a:endParaRPr lang="vi-VN" sz="1800">
              <a:latin typeface="Calibri" panose="020F0502020204030204" pitchFamily="34" charset="0"/>
              <a:ea typeface="Calibri" panose="020F0502020204030204" pitchFamily="34" charset="0"/>
              <a:cs typeface="Times New Roman" panose="02020603050405020304" pitchFamily="18" charset="0"/>
            </a:endParaRPr>
          </a:p>
          <a:p>
            <a:pPr lvl="0">
              <a:lnSpc>
                <a:spcPts val="2100"/>
              </a:lnSpc>
              <a:spcBef>
                <a:spcPts val="0"/>
              </a:spcBef>
            </a:pPr>
            <a:r>
              <a:rPr lang="vi-VN" sz="18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Các thực thể có tên giống nhau có biểu thị các khái niệm tương tự không?</a:t>
            </a:r>
            <a:endParaRPr lang="vi-VN" sz="1800">
              <a:latin typeface="Calibri" panose="020F0502020204030204" pitchFamily="34" charset="0"/>
              <a:ea typeface="Calibri" panose="020F0502020204030204" pitchFamily="34" charset="0"/>
              <a:cs typeface="Times New Roman" panose="02020603050405020304" pitchFamily="18" charset="0"/>
            </a:endParaRPr>
          </a:p>
          <a:p>
            <a:pPr lvl="0">
              <a:lnSpc>
                <a:spcPts val="2100"/>
              </a:lnSpc>
              <a:spcBef>
                <a:spcPts val="0"/>
              </a:spcBef>
            </a:pPr>
            <a:r>
              <a:rPr lang="vi-VN" sz="18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Có các đối tượng có các thuộc tính và liên kết tương tự không nằm trong cùng một hệ thống phân cấp tổng quát hóa không?</a:t>
            </a:r>
            <a:endParaRPr lang="en-US" sz="18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r>
              <a:rPr lang="vi-VN" sz="1800" b="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Các câu hỏi cần được đặt ra để đảm bảo rằng hệ thống được mô tả bởi mô hình phân tích thực tế:</a:t>
            </a:r>
          </a:p>
          <a:p>
            <a:pPr lvl="0">
              <a:lnSpc>
                <a:spcPts val="2100"/>
              </a:lnSpc>
              <a:spcBef>
                <a:spcPts val="0"/>
              </a:spcBef>
            </a:pPr>
            <a:r>
              <a:rPr lang="vi-VN" sz="18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Có tính năng mới nào trong hệ thống không? Có bất kỳ nghiên cứu hoặc nguyên mẫu nào được xây dựng để đảm bảo tính khả thi của chúng không?</a:t>
            </a:r>
            <a:endParaRPr lang="vi-VN" sz="1800">
              <a:latin typeface="Calibri" panose="020F0502020204030204" pitchFamily="34" charset="0"/>
              <a:ea typeface="Calibri" panose="020F0502020204030204" pitchFamily="34" charset="0"/>
              <a:cs typeface="Times New Roman" panose="02020603050405020304" pitchFamily="18" charset="0"/>
            </a:endParaRPr>
          </a:p>
          <a:p>
            <a:pPr lvl="0">
              <a:lnSpc>
                <a:spcPts val="2100"/>
              </a:lnSpc>
              <a:spcBef>
                <a:spcPts val="0"/>
              </a:spcBef>
            </a:pPr>
            <a:r>
              <a:rPr lang="vi-VN" sz="180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Có thể đáp ứng các yêu cầu về hiệu suất và độ tin cậy không? Các yêu cầu này có được xác minh bởi bất kỳ nguyên mẫu nào chạy trên phần cứng đã chọn không?</a:t>
            </a:r>
            <a:endParaRPr lang="vi-VN" sz="1800">
              <a:latin typeface="Calibri" panose="020F0502020204030204" pitchFamily="34" charset="0"/>
              <a:ea typeface="Calibri" panose="020F0502020204030204" pitchFamily="34" charset="0"/>
              <a:cs typeface="Times New Roman" panose="02020603050405020304" pitchFamily="18" charset="0"/>
            </a:endParaRPr>
          </a:p>
          <a:p>
            <a:endParaRPr lang="vi-VN" sz="1800"/>
          </a:p>
          <a:p>
            <a:pPr marL="0" marR="0" indent="0">
              <a:lnSpc>
                <a:spcPts val="2100"/>
              </a:lnSpc>
              <a:spcBef>
                <a:spcPts val="0"/>
              </a:spcBef>
              <a:spcAft>
                <a:spcPts val="0"/>
              </a:spcAft>
              <a:buNone/>
            </a:pP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Subtitle 3">
            <a:extLst>
              <a:ext uri="{FF2B5EF4-FFF2-40B4-BE49-F238E27FC236}">
                <a16:creationId xmlns:a16="http://schemas.microsoft.com/office/drawing/2014/main" id="{CECE4673-8AF1-45A1-8AB0-8C81B43F46B8}"/>
              </a:ext>
            </a:extLst>
          </p:cNvPr>
          <p:cNvSpPr>
            <a:spLocks noGrp="1"/>
          </p:cNvSpPr>
          <p:nvPr>
            <p:ph type="subTitle" idx="2"/>
          </p:nvPr>
        </p:nvSpPr>
        <p:spPr>
          <a:xfrm>
            <a:off x="396508" y="1058674"/>
            <a:ext cx="8460000" cy="393600"/>
          </a:xfrm>
        </p:spPr>
        <p:txBody>
          <a:bodyPr/>
          <a:lstStyle/>
          <a:p>
            <a:r>
              <a:rPr lang="vi-VN" sz="2000" b="1" dirty="0">
                <a:solidFill>
                  <a:srgbClr val="000000"/>
                </a:solidFill>
                <a:effectLst/>
                <a:latin typeface="Times New Roman" panose="02020603050405020304" pitchFamily="18" charset="0"/>
                <a:ea typeface="Times New Roman" panose="02020603050405020304" pitchFamily="18" charset="0"/>
              </a:rPr>
              <a:t>4.11  Xem xét, đánh giá mô hình phân tích</a:t>
            </a:r>
            <a:endParaRPr lang="vi-VN" sz="2000" dirty="0"/>
          </a:p>
        </p:txBody>
      </p:sp>
      <p:sp>
        <p:nvSpPr>
          <p:cNvPr id="11" name="Title 1">
            <a:extLst>
              <a:ext uri="{FF2B5EF4-FFF2-40B4-BE49-F238E27FC236}">
                <a16:creationId xmlns:a16="http://schemas.microsoft.com/office/drawing/2014/main" id="{6F3B67F4-1A5C-41AA-A03E-5AD20472E287}"/>
              </a:ext>
            </a:extLst>
          </p:cNvPr>
          <p:cNvSpPr txBox="1">
            <a:spLocks/>
          </p:cNvSpPr>
          <p:nvPr/>
        </p:nvSpPr>
        <p:spPr>
          <a:xfrm>
            <a:off x="318656" y="424433"/>
            <a:ext cx="8460000" cy="89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1pPr>
            <a:lvl2pPr marR="0" lvl="1"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2pPr>
            <a:lvl3pPr marR="0" lvl="2"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3pPr>
            <a:lvl4pPr marR="0" lvl="3"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4pPr>
            <a:lvl5pPr marR="0" lvl="4"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5pPr>
            <a:lvl6pPr marR="0" lvl="5"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6pPr>
            <a:lvl7pPr marR="0" lvl="6"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7pPr>
            <a:lvl8pPr marR="0" lvl="7"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8pPr>
            <a:lvl9pPr marR="0" lvl="8"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9pPr>
          </a:lstStyle>
          <a:p>
            <a:r>
              <a:rPr lang="vi-VN" sz="2400" b="1" u="sng" dirty="0">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1812487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anim calcmode="lin" valueType="num">
                                      <p:cBhvr additive="base">
                                        <p:cTn id="7"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4" end="4"/>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
                                            <p:txEl>
                                              <p:pRg st="5" end="5"/>
                                            </p:txEl>
                                          </p:spTgt>
                                        </p:tgtEl>
                                        <p:attrNameLst>
                                          <p:attrName>style.visibility</p:attrName>
                                        </p:attrNameLst>
                                      </p:cBhvr>
                                      <p:to>
                                        <p:strVal val="visible"/>
                                      </p:to>
                                    </p:set>
                                    <p:anim calcmode="lin" valueType="num">
                                      <p:cBhvr additive="base">
                                        <p:cTn id="11"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9">
                                            <p:txEl>
                                              <p:pRg st="5" end="5"/>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
                                            <p:txEl>
                                              <p:pRg st="6" end="6"/>
                                            </p:txEl>
                                          </p:spTgt>
                                        </p:tgtEl>
                                        <p:attrNameLst>
                                          <p:attrName>style.visibility</p:attrName>
                                        </p:attrNameLst>
                                      </p:cBhvr>
                                      <p:to>
                                        <p:strVal val="visible"/>
                                      </p:to>
                                    </p:set>
                                    <p:anim calcmode="lin" valueType="num">
                                      <p:cBhvr additive="base">
                                        <p:cTn id="15" dur="500" fill="hold"/>
                                        <p:tgtEl>
                                          <p:spTgt spid="9">
                                            <p:txEl>
                                              <p:pRg st="6" end="6"/>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9">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F8095C2C-5D1F-4279-897F-0EE93159573C}"/>
              </a:ext>
            </a:extLst>
          </p:cNvPr>
          <p:cNvSpPr>
            <a:spLocks noGrp="1"/>
          </p:cNvSpPr>
          <p:nvPr>
            <p:ph type="subTitle" idx="2"/>
          </p:nvPr>
        </p:nvSpPr>
        <p:spPr>
          <a:xfrm>
            <a:off x="534781" y="1035317"/>
            <a:ext cx="8460000" cy="393600"/>
          </a:xfrm>
        </p:spPr>
        <p:txBody>
          <a:bodyPr/>
          <a:lstStyle/>
          <a:p>
            <a:pPr marL="0" indent="0">
              <a:buNone/>
            </a:pPr>
            <a:r>
              <a:rPr lang="vi-VN"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4.12 Tóm tắt phân tích</a:t>
            </a:r>
            <a:endParaRPr lang="vi-VN" sz="20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985564D8-B6BA-4DF9-8B77-912756617277}"/>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8AB92F98-6719-4521-BAC5-3E3A928C821E}"/>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FC308913-C7B9-4C7D-B037-D092ED2DBB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981189F2-74B4-488D-B074-6BCB6188D9E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 name="Content Placeholder 2">
            <a:extLst>
              <a:ext uri="{FF2B5EF4-FFF2-40B4-BE49-F238E27FC236}">
                <a16:creationId xmlns:a16="http://schemas.microsoft.com/office/drawing/2014/main" id="{85C4CEF1-A5F4-4E50-80FF-BE117C97A6C9}"/>
              </a:ext>
            </a:extLst>
          </p:cNvPr>
          <p:cNvSpPr>
            <a:spLocks noGrp="1"/>
          </p:cNvSpPr>
          <p:nvPr/>
        </p:nvSpPr>
        <p:spPr>
          <a:xfrm>
            <a:off x="580570" y="1616709"/>
            <a:ext cx="8166921" cy="29564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vi-VN" sz="1800" dirty="0">
                <a:solidFill>
                  <a:srgbClr val="000000"/>
                </a:solidFill>
                <a:effectLst/>
                <a:latin typeface="Times New Roman" panose="02020603050405020304" pitchFamily="18" charset="0"/>
                <a:ea typeface="Times New Roman" panose="02020603050405020304" pitchFamily="18" charset="0"/>
              </a:rPr>
              <a:t>Hoạt động thu thập yêu cầu có tính lặp đi lặp lại và gia tăng.</a:t>
            </a:r>
          </a:p>
          <a:p>
            <a:pPr marL="0" indent="0">
              <a:spcBef>
                <a:spcPts val="0"/>
              </a:spcBef>
              <a:buNone/>
            </a:pPr>
            <a:r>
              <a:rPr lang="vi-VN" sz="1800" dirty="0">
                <a:solidFill>
                  <a:srgbClr val="000000"/>
                </a:solidFill>
                <a:effectLst/>
                <a:latin typeface="Times New Roman" panose="02020603050405020304" pitchFamily="18" charset="0"/>
                <a:ea typeface="Times New Roman" panose="02020603050405020304" pitchFamily="18" charset="0"/>
              </a:rPr>
              <a:t>Các phần chức năng được phác thảo và đề xuất cho người dùng và khách hàng. </a:t>
            </a:r>
          </a:p>
          <a:p>
            <a:pPr marL="0" indent="0">
              <a:spcBef>
                <a:spcPts val="0"/>
              </a:spcBef>
              <a:buNone/>
            </a:pPr>
            <a:r>
              <a:rPr lang="vi-VN" sz="1800" dirty="0">
                <a:solidFill>
                  <a:srgbClr val="000000"/>
                </a:solidFill>
                <a:effectLst/>
                <a:latin typeface="Times New Roman" panose="02020603050405020304" pitchFamily="18" charset="0"/>
                <a:ea typeface="Times New Roman" panose="02020603050405020304" pitchFamily="18" charset="0"/>
              </a:rPr>
              <a:t>Khách hàng thêm các yêu cầu, chỉ các chức năng hiện có và sửa đổi các yêu cầu hiện có.</a:t>
            </a:r>
          </a:p>
          <a:p>
            <a:pPr marL="0" indent="0">
              <a:spcBef>
                <a:spcPts val="0"/>
              </a:spcBef>
              <a:buNone/>
            </a:pPr>
            <a:r>
              <a:rPr lang="vi-VN" sz="1800" dirty="0">
                <a:solidFill>
                  <a:srgbClr val="000000"/>
                </a:solidFill>
                <a:effectLst/>
                <a:latin typeface="Times New Roman" panose="02020603050405020304" pitchFamily="18" charset="0"/>
                <a:ea typeface="Times New Roman" panose="02020603050405020304" pitchFamily="18" charset="0"/>
              </a:rPr>
              <a:t>Các nhà phát triển điều tra các yêu cầu phi chức năng thông qua nghiên cứu công nghệ và tạo mẫu, đồng thời  là thách thức  bởi từng yêu cầu đã được đề xuất. </a:t>
            </a:r>
          </a:p>
          <a:p>
            <a:pPr marL="0" indent="0">
              <a:spcBef>
                <a:spcPts val="0"/>
              </a:spcBef>
              <a:buNone/>
            </a:pPr>
            <a:endParaRPr lang="vi-VN" sz="1800" dirty="0"/>
          </a:p>
        </p:txBody>
      </p:sp>
      <p:sp>
        <p:nvSpPr>
          <p:cNvPr id="10" name="Title 1">
            <a:extLst>
              <a:ext uri="{FF2B5EF4-FFF2-40B4-BE49-F238E27FC236}">
                <a16:creationId xmlns:a16="http://schemas.microsoft.com/office/drawing/2014/main" id="{6200D64B-DDEA-4077-BD84-CD5FAFD4FEA4}"/>
              </a:ext>
            </a:extLst>
          </p:cNvPr>
          <p:cNvSpPr txBox="1">
            <a:spLocks/>
          </p:cNvSpPr>
          <p:nvPr/>
        </p:nvSpPr>
        <p:spPr>
          <a:xfrm>
            <a:off x="287492" y="401856"/>
            <a:ext cx="8460000" cy="890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1pPr>
            <a:lvl2pPr marR="0" lvl="1"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2pPr>
            <a:lvl3pPr marR="0" lvl="2"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3pPr>
            <a:lvl4pPr marR="0" lvl="3"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4pPr>
            <a:lvl5pPr marR="0" lvl="4"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5pPr>
            <a:lvl6pPr marR="0" lvl="5"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6pPr>
            <a:lvl7pPr marR="0" lvl="6"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7pPr>
            <a:lvl8pPr marR="0" lvl="7"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8pPr>
            <a:lvl9pPr marR="0" lvl="8" algn="l" rtl="0">
              <a:lnSpc>
                <a:spcPct val="100000"/>
              </a:lnSpc>
              <a:spcBef>
                <a:spcPts val="0"/>
              </a:spcBef>
              <a:spcAft>
                <a:spcPts val="0"/>
              </a:spcAft>
              <a:buClr>
                <a:srgbClr val="4E6F9B"/>
              </a:buClr>
              <a:buSzPts val="2800"/>
              <a:buFont typeface="Muli"/>
              <a:buNone/>
              <a:defRPr sz="2800" b="0" i="0" u="none" strike="noStrike" cap="none">
                <a:solidFill>
                  <a:srgbClr val="4E6F9B"/>
                </a:solidFill>
                <a:latin typeface="Muli"/>
                <a:ea typeface="Muli"/>
                <a:cs typeface="Muli"/>
                <a:sym typeface="Muli"/>
              </a:defRPr>
            </a:lvl9pPr>
          </a:lstStyle>
          <a:p>
            <a:r>
              <a:rPr lang="vi-VN" sz="2400" b="1" u="sng">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Tree>
    <p:extLst>
      <p:ext uri="{BB962C8B-B14F-4D97-AF65-F5344CB8AC3E}">
        <p14:creationId xmlns:p14="http://schemas.microsoft.com/office/powerpoint/2010/main" val="21107185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1D33E-A8EE-49FA-9B02-C4B10BF2AC1D}"/>
              </a:ext>
            </a:extLst>
          </p:cNvPr>
          <p:cNvSpPr>
            <a:spLocks noGrp="1"/>
          </p:cNvSpPr>
          <p:nvPr>
            <p:ph type="title"/>
          </p:nvPr>
        </p:nvSpPr>
        <p:spPr/>
        <p:txBody>
          <a:bodyPr/>
          <a:lstStyle/>
          <a:p>
            <a:r>
              <a:rPr lang="vi-VN" sz="2400" b="1" u="sng" dirty="0">
                <a:solidFill>
                  <a:srgbClr val="1667AA"/>
                </a:solidFill>
                <a:effectLst/>
                <a:latin typeface="Times New Roman" panose="02020603050405020304" pitchFamily="18" charset="0"/>
                <a:ea typeface="Calibri" panose="020F0502020204030204" pitchFamily="34" charset="0"/>
                <a:cs typeface="Times New Roman" panose="02020603050405020304" pitchFamily="18" charset="0"/>
              </a:rPr>
              <a:t>5 Quản Lý Phân Tích</a:t>
            </a:r>
            <a:endParaRPr lang="vi-VN" sz="2400" dirty="0">
              <a:solidFill>
                <a:srgbClr val="1667AA"/>
              </a:solidFill>
            </a:endParaRPr>
          </a:p>
        </p:txBody>
      </p:sp>
      <p:sp>
        <p:nvSpPr>
          <p:cNvPr id="3" name="Text Placeholder 2">
            <a:extLst>
              <a:ext uri="{FF2B5EF4-FFF2-40B4-BE49-F238E27FC236}">
                <a16:creationId xmlns:a16="http://schemas.microsoft.com/office/drawing/2014/main" id="{D591D169-8874-42A4-AD10-E79FFB9141C6}"/>
              </a:ext>
            </a:extLst>
          </p:cNvPr>
          <p:cNvSpPr>
            <a:spLocks noGrp="1"/>
          </p:cNvSpPr>
          <p:nvPr>
            <p:ph type="body" idx="1"/>
          </p:nvPr>
        </p:nvSpPr>
        <p:spPr>
          <a:xfrm>
            <a:off x="370475" y="1348400"/>
            <a:ext cx="8096192" cy="3623650"/>
          </a:xfrm>
        </p:spPr>
        <p:txBody>
          <a:bodyPr/>
          <a:lstStyle/>
          <a:p>
            <a:pPr marL="0" indent="0">
              <a:buNone/>
            </a:pPr>
            <a:r>
              <a:rPr lang="vi-VN"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Object models, tài liệu chi tiết về tất cả các đối tượng đã được xác định, các thuộc tính của chúng và khi sử dụng biểu đồ trình tự, các phép toán</a:t>
            </a:r>
            <a:r>
              <a:rPr lang="vi-V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vi-V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Dynamic </a:t>
            </a:r>
            <a:r>
              <a:rPr lang="vi-VN"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models, ghi lại hành vi của mô hình đối tượng dưới dạng State machine diagrams và Sequence diagrams</a:t>
            </a:r>
            <a:r>
              <a:rPr lang="vi-V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vi-V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RAD </a:t>
            </a:r>
            <a:r>
              <a:rPr lang="vi-VN"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sẽ được đặt làm cơ sở và quản lý cấu hình</a:t>
            </a:r>
            <a:r>
              <a:rPr lang="vi-V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vi-VN"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vi-VN"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121E567F-0C6D-4F30-99B8-6E5A955DAA68}"/>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C3D6A11C-77EA-4BC2-9FE1-D380C19AB4FF}"/>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3;p47">
              <a:extLst>
                <a:ext uri="{FF2B5EF4-FFF2-40B4-BE49-F238E27FC236}">
                  <a16:creationId xmlns:a16="http://schemas.microsoft.com/office/drawing/2014/main" id="{F3E92E61-C05C-4A54-89CB-6A07B2E52A9E}"/>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 name="Google Shape;374;p47">
              <a:extLst>
                <a:ext uri="{FF2B5EF4-FFF2-40B4-BE49-F238E27FC236}">
                  <a16:creationId xmlns:a16="http://schemas.microsoft.com/office/drawing/2014/main" id="{0AAA021F-9A62-4B32-ABD5-0EBC59E73A5A}"/>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 name="Subtitle 3">
            <a:extLst>
              <a:ext uri="{FF2B5EF4-FFF2-40B4-BE49-F238E27FC236}">
                <a16:creationId xmlns:a16="http://schemas.microsoft.com/office/drawing/2014/main" id="{80F0EE23-AFDA-47ED-A914-2AEBD0A66E43}"/>
              </a:ext>
            </a:extLst>
          </p:cNvPr>
          <p:cNvSpPr>
            <a:spLocks noGrp="1"/>
          </p:cNvSpPr>
          <p:nvPr>
            <p:ph type="subTitle" idx="2"/>
          </p:nvPr>
        </p:nvSpPr>
        <p:spPr>
          <a:xfrm>
            <a:off x="684000" y="895046"/>
            <a:ext cx="8460000" cy="393600"/>
          </a:xfrm>
        </p:spPr>
        <p:txBody>
          <a:bodyPr/>
          <a:lstStyle/>
          <a:p>
            <a:pPr marL="0" indent="0">
              <a:buNone/>
            </a:pPr>
            <a:r>
              <a:rPr lang="vi-VN" sz="20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5.1 Phân tích tài liệu</a:t>
            </a:r>
          </a:p>
        </p:txBody>
      </p:sp>
    </p:spTree>
    <p:extLst>
      <p:ext uri="{BB962C8B-B14F-4D97-AF65-F5344CB8AC3E}">
        <p14:creationId xmlns:p14="http://schemas.microsoft.com/office/powerpoint/2010/main" val="246709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591D169-8874-42A4-AD10-E79FFB9141C6}"/>
              </a:ext>
            </a:extLst>
          </p:cNvPr>
          <p:cNvSpPr>
            <a:spLocks noGrp="1"/>
          </p:cNvSpPr>
          <p:nvPr>
            <p:ph type="body" idx="1"/>
          </p:nvPr>
        </p:nvSpPr>
        <p:spPr>
          <a:xfrm>
            <a:off x="370475" y="1348400"/>
            <a:ext cx="8096192" cy="3623650"/>
          </a:xfrm>
        </p:spPr>
        <p:txBody>
          <a:bodyPr/>
          <a:lstStyle/>
          <a:p>
            <a:pPr marL="0" indent="0">
              <a:buNone/>
            </a:pPr>
            <a:r>
              <a:rPr lang="vi-VN" sz="15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Có ba loại vai trò chính: tạo thông tin, tích hợp và xem xét.</a:t>
            </a:r>
            <a:endParaRPr lang="vi-VN" sz="15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vi-VN" sz="1500" dirty="0">
                <a:solidFill>
                  <a:schemeClr val="tx1"/>
                </a:solidFill>
              </a:rPr>
              <a:t>Trách nhiệm của các actor</a:t>
            </a:r>
          </a:p>
          <a:p>
            <a:pPr>
              <a:buFontTx/>
              <a:buChar char="-"/>
            </a:pPr>
            <a:r>
              <a:rPr lang="vi-VN" sz="15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Người dùng cuối (</a:t>
            </a:r>
            <a:r>
              <a:rPr lang="vi-VN" sz="15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end user): </a:t>
            </a:r>
            <a:r>
              <a:rPr lang="vi-VN" sz="15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cung cấp kiến thức miền ứng dụng</a:t>
            </a:r>
          </a:p>
          <a:p>
            <a:pPr>
              <a:buFontTx/>
              <a:buChar char="-"/>
            </a:pPr>
            <a:r>
              <a:rPr lang="vi-VN" sz="1500" dirty="0">
                <a:solidFill>
                  <a:schemeClr val="tx1"/>
                </a:solidFill>
                <a:latin typeface="Times New Roman" panose="02020603050405020304" pitchFamily="18" charset="0"/>
                <a:cs typeface="Times New Roman" panose="02020603050405020304" pitchFamily="18" charset="0"/>
              </a:rPr>
              <a:t>Khách hàng (</a:t>
            </a:r>
            <a:r>
              <a:rPr lang="vi-VN" sz="1500" b="1" dirty="0">
                <a:solidFill>
                  <a:schemeClr val="tx1"/>
                </a:solidFill>
                <a:latin typeface="Times New Roman" panose="02020603050405020304" pitchFamily="18" charset="0"/>
                <a:cs typeface="Times New Roman" panose="02020603050405020304" pitchFamily="18" charset="0"/>
              </a:rPr>
              <a:t>Client</a:t>
            </a:r>
            <a:r>
              <a:rPr lang="vi-VN" sz="1500" dirty="0">
                <a:solidFill>
                  <a:schemeClr val="tx1"/>
                </a:solidFill>
                <a:latin typeface="Times New Roman" panose="02020603050405020304" pitchFamily="18" charset="0"/>
                <a:cs typeface="Times New Roman" panose="02020603050405020304" pitchFamily="18" charset="0"/>
              </a:rPr>
              <a:t>): Một vai trò tích hợp, xác định phạm vi hệ thống, tài trợ dự án và điều phối nỗ lực từ phía người dùng.</a:t>
            </a:r>
          </a:p>
          <a:p>
            <a:pPr>
              <a:buFontTx/>
              <a:buChar char="-"/>
            </a:pPr>
            <a:r>
              <a:rPr lang="vi-VN" sz="1500" dirty="0">
                <a:solidFill>
                  <a:schemeClr val="tx1"/>
                </a:solidFill>
                <a:effectLst/>
                <a:latin typeface="Times New Roman" panose="02020603050405020304" pitchFamily="18" charset="0"/>
                <a:ea typeface="Calibri" panose="020F0502020204030204" pitchFamily="34" charset="0"/>
              </a:rPr>
              <a:t>Nhà phân tích (</a:t>
            </a:r>
            <a:r>
              <a:rPr lang="vi-VN" sz="1500" b="1" dirty="0">
                <a:solidFill>
                  <a:schemeClr val="tx1"/>
                </a:solidFill>
                <a:effectLst/>
                <a:latin typeface="Times New Roman" panose="02020603050405020304" pitchFamily="18" charset="0"/>
                <a:ea typeface="Calibri" panose="020F0502020204030204" pitchFamily="34" charset="0"/>
              </a:rPr>
              <a:t>analyst</a:t>
            </a:r>
            <a:r>
              <a:rPr lang="vi-VN" sz="1500" dirty="0">
                <a:solidFill>
                  <a:schemeClr val="tx1"/>
                </a:solidFill>
                <a:effectLst/>
                <a:latin typeface="Times New Roman" panose="02020603050405020304" pitchFamily="18" charset="0"/>
                <a:ea typeface="Calibri" panose="020F0502020204030204" pitchFamily="34" charset="0"/>
              </a:rPr>
              <a:t>) </a:t>
            </a:r>
            <a:r>
              <a:rPr lang="vi-VN" sz="15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1500" dirty="0">
                <a:solidFill>
                  <a:schemeClr val="tx1"/>
                </a:solidFill>
                <a:effectLst/>
                <a:latin typeface="Times New Roman" panose="02020603050405020304" pitchFamily="18" charset="0"/>
                <a:ea typeface="Calibri" panose="020F0502020204030204" pitchFamily="34" charset="0"/>
              </a:rPr>
              <a:t>là chuyên gia miền ứng dụng, người lập mô hình hệ thống hiện tại và tạo ra thông tin về hệ thống tương lai. </a:t>
            </a:r>
            <a:endParaRPr lang="vi-VN" sz="15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a:buFontTx/>
              <a:buChar char="-"/>
            </a:pPr>
            <a:r>
              <a:rPr lang="vi-VN" sz="1500" dirty="0">
                <a:solidFill>
                  <a:schemeClr val="tx1"/>
                </a:solidFill>
                <a:effectLst/>
                <a:latin typeface="Times New Roman" panose="02020603050405020304" pitchFamily="18" charset="0"/>
                <a:ea typeface="Calibri" panose="020F0502020204030204" pitchFamily="34" charset="0"/>
              </a:rPr>
              <a:t>Kiến trúc sư (</a:t>
            </a:r>
            <a:r>
              <a:rPr lang="vi-VN" sz="1500" b="1" dirty="0">
                <a:solidFill>
                  <a:schemeClr val="tx1"/>
                </a:solidFill>
                <a:effectLst/>
                <a:latin typeface="Times New Roman" panose="02020603050405020304" pitchFamily="18" charset="0"/>
                <a:ea typeface="Calibri" panose="020F0502020204030204" pitchFamily="34" charset="0"/>
              </a:rPr>
              <a:t>architect</a:t>
            </a:r>
            <a:r>
              <a:rPr lang="vi-VN" sz="1500" dirty="0">
                <a:solidFill>
                  <a:schemeClr val="tx1"/>
                </a:solidFill>
                <a:effectLst/>
                <a:latin typeface="Times New Roman" panose="02020603050405020304" pitchFamily="18" charset="0"/>
                <a:ea typeface="Calibri" panose="020F0502020204030204" pitchFamily="34" charset="0"/>
              </a:rPr>
              <a:t>)</a:t>
            </a:r>
            <a:r>
              <a:rPr lang="vi-VN" sz="15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t>
            </a:r>
            <a:r>
              <a:rPr lang="vi-VN" sz="1500" dirty="0">
                <a:solidFill>
                  <a:schemeClr val="tx1"/>
                </a:solidFill>
                <a:effectLst/>
                <a:latin typeface="Times New Roman" panose="02020603050405020304" pitchFamily="18" charset="0"/>
                <a:ea typeface="Calibri" panose="020F0502020204030204" pitchFamily="34" charset="0"/>
              </a:rPr>
              <a:t>một vai trò tích hợp, thống nhất use case và các mô hình đối tượng.</a:t>
            </a:r>
          </a:p>
          <a:p>
            <a:pPr>
              <a:buFontTx/>
              <a:buChar char="-"/>
            </a:pPr>
            <a:r>
              <a:rPr lang="vi-VN" sz="15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Trình chỉnh sửa tài liệu </a:t>
            </a:r>
            <a:r>
              <a:rPr lang="vi-VN" sz="15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(document editor)</a:t>
            </a:r>
            <a:r>
              <a:rPr lang="vi-VN" sz="15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chịu trách nhiệm về sự tích hợp ở mức độ thấp của tài liệu và về định dạng tổng thể của tài liệu và chỉ mục của nó.</a:t>
            </a:r>
          </a:p>
          <a:p>
            <a:pPr>
              <a:buFontTx/>
              <a:buChar char="-"/>
            </a:pPr>
            <a:r>
              <a:rPr lang="vi-VN" sz="1500" dirty="0">
                <a:solidFill>
                  <a:schemeClr val="tx1"/>
                </a:solidFill>
                <a:effectLst/>
                <a:latin typeface="Times New Roman" panose="02020603050405020304" pitchFamily="18" charset="0"/>
                <a:ea typeface="Calibri" panose="020F0502020204030204" pitchFamily="34" charset="0"/>
              </a:rPr>
              <a:t>Người quản lý cấu hình (</a:t>
            </a:r>
            <a:r>
              <a:rPr lang="vi-VN" sz="1500" b="1" dirty="0">
                <a:solidFill>
                  <a:schemeClr val="tx1"/>
                </a:solidFill>
                <a:effectLst/>
                <a:latin typeface="Times New Roman" panose="02020603050405020304" pitchFamily="18" charset="0"/>
                <a:ea typeface="Calibri" panose="020F0502020204030204" pitchFamily="34" charset="0"/>
              </a:rPr>
              <a:t>configuration manager</a:t>
            </a:r>
            <a:r>
              <a:rPr lang="vi-VN" sz="1500" dirty="0">
                <a:solidFill>
                  <a:schemeClr val="tx1"/>
                </a:solidFill>
                <a:effectLst/>
                <a:latin typeface="Times New Roman" panose="02020603050405020304" pitchFamily="18" charset="0"/>
                <a:ea typeface="Calibri" panose="020F0502020204030204" pitchFamily="34" charset="0"/>
              </a:rPr>
              <a:t>) chịu trách nhiệm duy trì lịch sử sửa đổi của tài liệu cũng như thông tin truy xuất nguồn gốc liên quan đến RAD với các tài liệu khác </a:t>
            </a:r>
            <a:endParaRPr lang="vi-VN" sz="15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a:buFontTx/>
              <a:buChar char="-"/>
            </a:pPr>
            <a:r>
              <a:rPr lang="vi-VN" sz="1500" dirty="0">
                <a:solidFill>
                  <a:schemeClr val="tx1"/>
                </a:solidFill>
                <a:effectLst/>
                <a:latin typeface="Times New Roman" panose="02020603050405020304" pitchFamily="18" charset="0"/>
                <a:ea typeface="Calibri" panose="020F0502020204030204" pitchFamily="34" charset="0"/>
              </a:rPr>
              <a:t>Người đánh giá (</a:t>
            </a:r>
            <a:r>
              <a:rPr lang="vi-VN" sz="1500" b="1" dirty="0">
                <a:solidFill>
                  <a:schemeClr val="tx1"/>
                </a:solidFill>
                <a:effectLst/>
                <a:latin typeface="Times New Roman" panose="02020603050405020304" pitchFamily="18" charset="0"/>
                <a:ea typeface="Calibri" panose="020F0502020204030204" pitchFamily="34" charset="0"/>
              </a:rPr>
              <a:t>reviewer</a:t>
            </a:r>
            <a:r>
              <a:rPr lang="vi-VN" sz="1500" dirty="0">
                <a:solidFill>
                  <a:schemeClr val="tx1"/>
                </a:solidFill>
                <a:effectLst/>
                <a:latin typeface="Times New Roman" panose="02020603050405020304" pitchFamily="18" charset="0"/>
                <a:ea typeface="Calibri" panose="020F0502020204030204" pitchFamily="34" charset="0"/>
              </a:rPr>
              <a:t>) xác nhận RAD về tính đúng đắn, đầy đủ, nhất quán và rõ ràng. </a:t>
            </a:r>
            <a:endParaRPr lang="vi-VN" sz="15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vi-VN" sz="15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121E567F-0C6D-4F30-99B8-6E5A955DAA68}"/>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C3D6A11C-77EA-4BC2-9FE1-D380C19AB4FF}"/>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3;p47">
              <a:extLst>
                <a:ext uri="{FF2B5EF4-FFF2-40B4-BE49-F238E27FC236}">
                  <a16:creationId xmlns:a16="http://schemas.microsoft.com/office/drawing/2014/main" id="{F3E92E61-C05C-4A54-89CB-6A07B2E52A9E}"/>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 name="Google Shape;374;p47">
              <a:extLst>
                <a:ext uri="{FF2B5EF4-FFF2-40B4-BE49-F238E27FC236}">
                  <a16:creationId xmlns:a16="http://schemas.microsoft.com/office/drawing/2014/main" id="{0AAA021F-9A62-4B32-ABD5-0EBC59E73A5A}"/>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 name="Subtitle 3">
            <a:extLst>
              <a:ext uri="{FF2B5EF4-FFF2-40B4-BE49-F238E27FC236}">
                <a16:creationId xmlns:a16="http://schemas.microsoft.com/office/drawing/2014/main" id="{80F0EE23-AFDA-47ED-A914-2AEBD0A66E43}"/>
              </a:ext>
            </a:extLst>
          </p:cNvPr>
          <p:cNvSpPr>
            <a:spLocks noGrp="1"/>
          </p:cNvSpPr>
          <p:nvPr>
            <p:ph type="subTitle" idx="2"/>
          </p:nvPr>
        </p:nvSpPr>
        <p:spPr>
          <a:xfrm>
            <a:off x="684000" y="880885"/>
            <a:ext cx="8460000" cy="393600"/>
          </a:xfrm>
        </p:spPr>
        <p:txBody>
          <a:bodyPr/>
          <a:lstStyle/>
          <a:p>
            <a:pPr marL="0" indent="0"/>
            <a:r>
              <a:rPr lang="vi-VN" sz="20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5.2 Phân công trách nhiệm</a:t>
            </a:r>
            <a:endParaRPr lang="vi-VN" sz="2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itle 1">
            <a:extLst>
              <a:ext uri="{FF2B5EF4-FFF2-40B4-BE49-F238E27FC236}">
                <a16:creationId xmlns:a16="http://schemas.microsoft.com/office/drawing/2014/main" id="{6EBE7479-0579-4451-9396-60C3B7CB75A6}"/>
              </a:ext>
            </a:extLst>
          </p:cNvPr>
          <p:cNvSpPr>
            <a:spLocks noGrp="1"/>
          </p:cNvSpPr>
          <p:nvPr>
            <p:ph type="title"/>
          </p:nvPr>
        </p:nvSpPr>
        <p:spPr>
          <a:xfrm>
            <a:off x="370483" y="445025"/>
            <a:ext cx="8460000" cy="572700"/>
          </a:xfrm>
        </p:spPr>
        <p:txBody>
          <a:bodyPr/>
          <a:lstStyle/>
          <a:p>
            <a:r>
              <a:rPr lang="vi-VN" sz="2400" b="1" u="sng" dirty="0">
                <a:solidFill>
                  <a:srgbClr val="1667AA"/>
                </a:solidFill>
                <a:effectLst/>
                <a:latin typeface="Times New Roman" panose="02020603050405020304" pitchFamily="18" charset="0"/>
                <a:ea typeface="Calibri" panose="020F0502020204030204" pitchFamily="34" charset="0"/>
                <a:cs typeface="Times New Roman" panose="02020603050405020304" pitchFamily="18" charset="0"/>
              </a:rPr>
              <a:t>5 Quản Lý Phân Tích</a:t>
            </a:r>
            <a:endParaRPr lang="vi-VN" sz="2400" dirty="0">
              <a:solidFill>
                <a:srgbClr val="1667AA"/>
              </a:solidFill>
            </a:endParaRPr>
          </a:p>
        </p:txBody>
      </p:sp>
    </p:spTree>
    <p:extLst>
      <p:ext uri="{BB962C8B-B14F-4D97-AF65-F5344CB8AC3E}">
        <p14:creationId xmlns:p14="http://schemas.microsoft.com/office/powerpoint/2010/main" val="3005545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additive="base">
                                        <p:cTn id="3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 calcmode="lin" valueType="num">
                                      <p:cBhvr additive="base">
                                        <p:cTn id="4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591D169-8874-42A4-AD10-E79FFB9141C6}"/>
              </a:ext>
            </a:extLst>
          </p:cNvPr>
          <p:cNvSpPr>
            <a:spLocks noGrp="1"/>
          </p:cNvSpPr>
          <p:nvPr>
            <p:ph type="body" idx="1"/>
          </p:nvPr>
        </p:nvSpPr>
        <p:spPr>
          <a:xfrm>
            <a:off x="370475" y="1348400"/>
            <a:ext cx="8096192" cy="3623650"/>
          </a:xfrm>
        </p:spPr>
        <p:txBody>
          <a:bodyPr/>
          <a:lstStyle/>
          <a:p>
            <a:pPr marL="0" indent="0">
              <a:buNone/>
            </a:pPr>
            <a:r>
              <a:rPr lang="vi-V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Nhiệm vụ truyền đạt thông tin là thách thức nhất trong quá trình thu thập và phân tích các yêu cầu. Các yếu tố góp phần bao gồm:</a:t>
            </a:r>
          </a:p>
          <a:p>
            <a:pPr marL="0" indent="0">
              <a:buNone/>
            </a:pPr>
            <a:r>
              <a:rPr lang="vi-VN" dirty="0">
                <a:solidFill>
                  <a:schemeClr val="tx1"/>
                </a:solidFill>
                <a:latin typeface="Times New Roman" panose="02020603050405020304" pitchFamily="18" charset="0"/>
                <a:ea typeface="Calibri" panose="020F0502020204030204" pitchFamily="34" charset="0"/>
              </a:rPr>
              <a:t>  </a:t>
            </a:r>
            <a:r>
              <a:rPr lang="vi-VN" sz="1800" dirty="0">
                <a:solidFill>
                  <a:schemeClr val="tx1"/>
                </a:solidFill>
                <a:latin typeface="Times New Roman" panose="02020603050405020304" pitchFamily="18" charset="0"/>
                <a:ea typeface="Calibri" panose="020F0502020204030204" pitchFamily="34" charset="0"/>
              </a:rPr>
              <a:t>-     </a:t>
            </a:r>
            <a:r>
              <a:rPr lang="vi-VN" sz="1800" dirty="0">
                <a:solidFill>
                  <a:schemeClr val="tx1"/>
                </a:solidFill>
                <a:effectLst/>
                <a:latin typeface="Times New Roman" panose="02020603050405020304" pitchFamily="18" charset="0"/>
                <a:ea typeface="Calibri" panose="020F0502020204030204" pitchFamily="34" charset="0"/>
              </a:rPr>
              <a:t>Nền tảng khác nhau của những người tham gia</a:t>
            </a:r>
            <a:endParaRPr lang="vi-VN"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a:buFontTx/>
              <a:buChar char="-"/>
            </a:pPr>
            <a:r>
              <a:rPr lang="vi-VN" sz="1800" dirty="0">
                <a:solidFill>
                  <a:schemeClr val="tx1"/>
                </a:solidFill>
                <a:effectLst/>
                <a:latin typeface="Times New Roman" panose="02020603050405020304" pitchFamily="18" charset="0"/>
                <a:ea typeface="Calibri" panose="020F0502020204030204" pitchFamily="34" charset="0"/>
              </a:rPr>
              <a:t>Mong đợi khác nhau của các bên liên quan</a:t>
            </a:r>
          </a:p>
          <a:p>
            <a:pPr>
              <a:buFontTx/>
              <a:buChar char="-"/>
            </a:pPr>
            <a:r>
              <a:rPr lang="vi-VN"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M</a:t>
            </a:r>
            <a:r>
              <a:rPr lang="vi-V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ột số hướng dẫn đơn giản có thể giúp quản lý sự phức tạp của các quan điểm xung đột của hệ thống: </a:t>
            </a: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buFontTx/>
              <a:buChar char="-"/>
            </a:pPr>
            <a:r>
              <a:rPr lang="vi-VN" sz="1800" dirty="0">
                <a:solidFill>
                  <a:schemeClr val="tx1"/>
                </a:solidFill>
                <a:effectLst/>
                <a:latin typeface="Times New Roman" panose="02020603050405020304" pitchFamily="18" charset="0"/>
                <a:ea typeface="Calibri" panose="020F0502020204030204" pitchFamily="34" charset="0"/>
              </a:rPr>
              <a:t>Xác định khu vực rõ ràng. </a:t>
            </a:r>
          </a:p>
          <a:p>
            <a:pPr>
              <a:buFontTx/>
              <a:buChar char="-"/>
            </a:pPr>
            <a:r>
              <a:rPr lang="vi-VN" sz="1800" dirty="0">
                <a:solidFill>
                  <a:schemeClr val="tx1"/>
                </a:solidFill>
                <a:effectLst/>
                <a:latin typeface="Times New Roman" panose="02020603050405020304" pitchFamily="18" charset="0"/>
                <a:ea typeface="Calibri" panose="020F0502020204030204" pitchFamily="34" charset="0"/>
              </a:rPr>
              <a:t>Truyền thông, và việc thảo luận với khách hàng được thực hiện trên cơ sở dữ liệu khách hàng riêng biệt.</a:t>
            </a:r>
            <a:endParaRPr lang="vi-VN" sz="1800" dirty="0">
              <a:solidFill>
                <a:schemeClr val="tx1"/>
              </a:solidFill>
              <a:latin typeface="Times New Roman" panose="02020603050405020304" pitchFamily="18" charset="0"/>
              <a:ea typeface="Calibri" panose="020F0502020204030204" pitchFamily="34" charset="0"/>
            </a:endParaRPr>
          </a:p>
          <a:p>
            <a:pPr>
              <a:buFontTx/>
              <a:buChar char="-"/>
            </a:pPr>
            <a:r>
              <a:rPr lang="vi-VN" sz="1800" dirty="0">
                <a:solidFill>
                  <a:schemeClr val="tx1"/>
                </a:solidFill>
                <a:effectLst/>
                <a:latin typeface="Times New Roman" panose="02020603050405020304" pitchFamily="18" charset="0"/>
                <a:ea typeface="Calibri" panose="020F0502020204030204" pitchFamily="34" charset="0"/>
              </a:rPr>
              <a:t>Xác định mục tiêu và tiêu chí thành công rõ ràng. </a:t>
            </a:r>
          </a:p>
          <a:p>
            <a:pPr>
              <a:buFontTx/>
              <a:buChar char="-"/>
            </a:pPr>
            <a:r>
              <a:rPr lang="vi-VN" sz="1800" dirty="0">
                <a:solidFill>
                  <a:schemeClr val="tx1"/>
                </a:solidFill>
                <a:effectLst/>
                <a:latin typeface="Times New Roman" panose="02020603050405020304" pitchFamily="18" charset="0"/>
                <a:ea typeface="Calibri" panose="020F0502020204030204" pitchFamily="34" charset="0"/>
              </a:rPr>
              <a:t>Brainstorm.</a:t>
            </a: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121E567F-0C6D-4F30-99B8-6E5A955DAA68}"/>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C3D6A11C-77EA-4BC2-9FE1-D380C19AB4FF}"/>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3;p47">
              <a:extLst>
                <a:ext uri="{FF2B5EF4-FFF2-40B4-BE49-F238E27FC236}">
                  <a16:creationId xmlns:a16="http://schemas.microsoft.com/office/drawing/2014/main" id="{F3E92E61-C05C-4A54-89CB-6A07B2E52A9E}"/>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 name="Google Shape;374;p47">
              <a:extLst>
                <a:ext uri="{FF2B5EF4-FFF2-40B4-BE49-F238E27FC236}">
                  <a16:creationId xmlns:a16="http://schemas.microsoft.com/office/drawing/2014/main" id="{0AAA021F-9A62-4B32-ABD5-0EBC59E73A5A}"/>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 name="Subtitle 3">
            <a:extLst>
              <a:ext uri="{FF2B5EF4-FFF2-40B4-BE49-F238E27FC236}">
                <a16:creationId xmlns:a16="http://schemas.microsoft.com/office/drawing/2014/main" id="{80F0EE23-AFDA-47ED-A914-2AEBD0A66E43}"/>
              </a:ext>
            </a:extLst>
          </p:cNvPr>
          <p:cNvSpPr>
            <a:spLocks noGrp="1"/>
          </p:cNvSpPr>
          <p:nvPr>
            <p:ph type="subTitle" idx="2"/>
          </p:nvPr>
        </p:nvSpPr>
        <p:spPr>
          <a:xfrm>
            <a:off x="684000" y="880885"/>
            <a:ext cx="8460000" cy="393600"/>
          </a:xfrm>
        </p:spPr>
        <p:txBody>
          <a:bodyPr/>
          <a:lstStyle/>
          <a:p>
            <a:pPr marL="0" indent="0"/>
            <a:r>
              <a:rPr lang="vi-VN" sz="20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5.3 Truyền đạt về Phân tích</a:t>
            </a:r>
          </a:p>
        </p:txBody>
      </p:sp>
      <p:sp>
        <p:nvSpPr>
          <p:cNvPr id="11" name="Title 1">
            <a:extLst>
              <a:ext uri="{FF2B5EF4-FFF2-40B4-BE49-F238E27FC236}">
                <a16:creationId xmlns:a16="http://schemas.microsoft.com/office/drawing/2014/main" id="{5AAAFCA9-CA57-4654-AFDD-A8726A077A6D}"/>
              </a:ext>
            </a:extLst>
          </p:cNvPr>
          <p:cNvSpPr>
            <a:spLocks noGrp="1"/>
          </p:cNvSpPr>
          <p:nvPr>
            <p:ph type="title"/>
          </p:nvPr>
        </p:nvSpPr>
        <p:spPr>
          <a:xfrm>
            <a:off x="370483" y="445025"/>
            <a:ext cx="8460000" cy="572700"/>
          </a:xfrm>
        </p:spPr>
        <p:txBody>
          <a:bodyPr/>
          <a:lstStyle/>
          <a:p>
            <a:r>
              <a:rPr lang="vi-VN" sz="2400" b="1" u="sng" dirty="0">
                <a:solidFill>
                  <a:srgbClr val="1667AA"/>
                </a:solidFill>
                <a:effectLst/>
                <a:latin typeface="Times New Roman" panose="02020603050405020304" pitchFamily="18" charset="0"/>
                <a:ea typeface="Calibri" panose="020F0502020204030204" pitchFamily="34" charset="0"/>
                <a:cs typeface="Times New Roman" panose="02020603050405020304" pitchFamily="18" charset="0"/>
              </a:rPr>
              <a:t>5 Quản Lý Phân Tích</a:t>
            </a:r>
            <a:endParaRPr lang="vi-VN" sz="2400" dirty="0">
              <a:solidFill>
                <a:srgbClr val="1667AA"/>
              </a:solidFill>
            </a:endParaRPr>
          </a:p>
        </p:txBody>
      </p:sp>
    </p:spTree>
    <p:extLst>
      <p:ext uri="{BB962C8B-B14F-4D97-AF65-F5344CB8AC3E}">
        <p14:creationId xmlns:p14="http://schemas.microsoft.com/office/powerpoint/2010/main" val="15348311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591D169-8874-42A4-AD10-E79FFB9141C6}"/>
              </a:ext>
            </a:extLst>
          </p:cNvPr>
          <p:cNvSpPr>
            <a:spLocks noGrp="1"/>
          </p:cNvSpPr>
          <p:nvPr>
            <p:ph type="body" idx="1"/>
          </p:nvPr>
        </p:nvSpPr>
        <p:spPr>
          <a:xfrm>
            <a:off x="370483" y="1314209"/>
            <a:ext cx="8096192" cy="3623650"/>
          </a:xfrm>
        </p:spPr>
        <p:txBody>
          <a:bodyPr/>
          <a:lstStyle/>
          <a:p>
            <a:pPr marL="0" marR="0">
              <a:spcBef>
                <a:spcPts val="0"/>
              </a:spcBef>
              <a:spcAft>
                <a:spcPts val="0"/>
              </a:spcAft>
            </a:pPr>
            <a:r>
              <a:rPr lang="vi-VN" sz="1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Brainstorming</a:t>
            </a: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0"/>
              </a:spcAft>
              <a:buNone/>
            </a:pPr>
            <a:r>
              <a:rPr lang="vi-V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Trước khi bắt đầu bất kỳ hoạt động phát triển nào khác, các yêu cầu là một quá trình Brainstorming. Mục tiêu của quá trình Brainstorming là tạo ra càng nhiều ý tưởng càng tốt mà không nhất thiết phải tổ chức chúng. Trong giai đoạn này, các lần lặp lại diễn ra nhanh chóng và sâu rộng. </a:t>
            </a:r>
          </a:p>
          <a:p>
            <a:pPr marL="0" marR="0">
              <a:spcBef>
                <a:spcPts val="0"/>
              </a:spcBef>
              <a:spcAft>
                <a:spcPts val="0"/>
              </a:spcAft>
            </a:pPr>
            <a:r>
              <a:rPr lang="vi-VN" sz="1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Solidification</a:t>
            </a:r>
            <a:endParaRPr lang="vi-VN" sz="1800" b="1"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0"/>
              </a:spcAft>
              <a:buNone/>
            </a:pPr>
            <a:r>
              <a:rPr lang="vi-VN" sz="1800" dirty="0">
                <a:solidFill>
                  <a:schemeClr val="tx1"/>
                </a:solidFill>
                <a:effectLst/>
                <a:latin typeface="Times New Roman" panose="02020603050405020304" pitchFamily="18" charset="0"/>
                <a:ea typeface="Calibri" panose="020F0502020204030204" pitchFamily="34" charset="0"/>
              </a:rPr>
              <a:t>Khi khách hàng và các nhà phát triển có cùng một ý tưởng, xác định Boundary của hệ thống và đồng ý về một tập hợp các điều khoản tiêu chuẩn, quá trình củng cố bắt đầu. </a:t>
            </a:r>
          </a:p>
          <a:p>
            <a:pPr marL="0"/>
            <a:r>
              <a:rPr lang="vi-VN"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Maturity</a:t>
            </a:r>
            <a:endParaRPr lang="vi-VN" b="1"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vi-VN" dirty="0">
                <a:solidFill>
                  <a:schemeClr val="tx1"/>
                </a:solidFill>
                <a:latin typeface="Times New Roman" panose="02020603050405020304" pitchFamily="18" charset="0"/>
                <a:ea typeface="Calibri" panose="020F0502020204030204" pitchFamily="34" charset="0"/>
              </a:rPr>
              <a:t>Các thay đổi ở cấp độ cao hơn vẫn có thể thực hiện được nhưng khó hơn và do đó, được thực hiện cẩn thận hơn.</a:t>
            </a: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121E567F-0C6D-4F30-99B8-6E5A955DAA68}"/>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C3D6A11C-77EA-4BC2-9FE1-D380C19AB4FF}"/>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3;p47">
              <a:extLst>
                <a:ext uri="{FF2B5EF4-FFF2-40B4-BE49-F238E27FC236}">
                  <a16:creationId xmlns:a16="http://schemas.microsoft.com/office/drawing/2014/main" id="{F3E92E61-C05C-4A54-89CB-6A07B2E52A9E}"/>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 name="Google Shape;374;p47">
              <a:extLst>
                <a:ext uri="{FF2B5EF4-FFF2-40B4-BE49-F238E27FC236}">
                  <a16:creationId xmlns:a16="http://schemas.microsoft.com/office/drawing/2014/main" id="{0AAA021F-9A62-4B32-ABD5-0EBC59E73A5A}"/>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 name="Subtitle 3">
            <a:extLst>
              <a:ext uri="{FF2B5EF4-FFF2-40B4-BE49-F238E27FC236}">
                <a16:creationId xmlns:a16="http://schemas.microsoft.com/office/drawing/2014/main" id="{80F0EE23-AFDA-47ED-A914-2AEBD0A66E43}"/>
              </a:ext>
            </a:extLst>
          </p:cNvPr>
          <p:cNvSpPr>
            <a:spLocks noGrp="1"/>
          </p:cNvSpPr>
          <p:nvPr>
            <p:ph type="subTitle" idx="2"/>
          </p:nvPr>
        </p:nvSpPr>
        <p:spPr>
          <a:xfrm>
            <a:off x="684000" y="895046"/>
            <a:ext cx="8460000" cy="393600"/>
          </a:xfrm>
        </p:spPr>
        <p:txBody>
          <a:bodyPr/>
          <a:lstStyle/>
          <a:p>
            <a:pPr marL="0" indent="0"/>
            <a:r>
              <a:rPr lang="vi-VN" sz="2000" b="1" dirty="0">
                <a:solidFill>
                  <a:schemeClr val="tx1"/>
                </a:solidFill>
                <a:effectLst/>
                <a:latin typeface="Times New Roman" panose="02020603050405020304" pitchFamily="18" charset="0"/>
                <a:ea typeface="Calibri" panose="020F0502020204030204" pitchFamily="34" charset="0"/>
              </a:rPr>
              <a:t>5.4 Lặp lại mô hình phân tích</a:t>
            </a:r>
          </a:p>
        </p:txBody>
      </p:sp>
      <p:sp>
        <p:nvSpPr>
          <p:cNvPr id="11" name="Title 1">
            <a:extLst>
              <a:ext uri="{FF2B5EF4-FFF2-40B4-BE49-F238E27FC236}">
                <a16:creationId xmlns:a16="http://schemas.microsoft.com/office/drawing/2014/main" id="{334A7F66-C9B4-4432-9B9E-54FD02DC05DE}"/>
              </a:ext>
            </a:extLst>
          </p:cNvPr>
          <p:cNvSpPr>
            <a:spLocks noGrp="1"/>
          </p:cNvSpPr>
          <p:nvPr>
            <p:ph type="title"/>
          </p:nvPr>
        </p:nvSpPr>
        <p:spPr>
          <a:xfrm>
            <a:off x="370483" y="445025"/>
            <a:ext cx="8460000" cy="572700"/>
          </a:xfrm>
        </p:spPr>
        <p:txBody>
          <a:bodyPr/>
          <a:lstStyle/>
          <a:p>
            <a:r>
              <a:rPr lang="vi-VN" sz="2400" b="1" u="sng" dirty="0">
                <a:solidFill>
                  <a:srgbClr val="1667AA"/>
                </a:solidFill>
                <a:effectLst/>
                <a:latin typeface="Times New Roman" panose="02020603050405020304" pitchFamily="18" charset="0"/>
                <a:ea typeface="Calibri" panose="020F0502020204030204" pitchFamily="34" charset="0"/>
                <a:cs typeface="Times New Roman" panose="02020603050405020304" pitchFamily="18" charset="0"/>
              </a:rPr>
              <a:t>5 Quản Lý Phân Tích</a:t>
            </a:r>
            <a:endParaRPr lang="vi-VN" sz="2400" dirty="0">
              <a:solidFill>
                <a:srgbClr val="1667AA"/>
              </a:solidFill>
            </a:endParaRPr>
          </a:p>
        </p:txBody>
      </p:sp>
    </p:spTree>
    <p:extLst>
      <p:ext uri="{BB962C8B-B14F-4D97-AF65-F5344CB8AC3E}">
        <p14:creationId xmlns:p14="http://schemas.microsoft.com/office/powerpoint/2010/main" val="121071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anim calcmode="lin" valueType="num">
                                      <p:cBhvr>
                                        <p:cTn id="8" dur="4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4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anim calcmode="lin" valueType="num">
                                      <p:cBhvr>
                                        <p:cTn id="13" dur="4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4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400"/>
                                        <p:tgtEl>
                                          <p:spTgt spid="3">
                                            <p:txEl>
                                              <p:pRg st="2" end="2"/>
                                            </p:txEl>
                                          </p:spTgt>
                                        </p:tgtEl>
                                      </p:cBhvr>
                                    </p:animEffect>
                                    <p:anim calcmode="lin" valueType="num">
                                      <p:cBhvr>
                                        <p:cTn id="20" dur="4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400" fill="hold"/>
                                        <p:tgtEl>
                                          <p:spTgt spid="3">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400"/>
                                        <p:tgtEl>
                                          <p:spTgt spid="3">
                                            <p:txEl>
                                              <p:pRg st="3" end="3"/>
                                            </p:txEl>
                                          </p:spTgt>
                                        </p:tgtEl>
                                      </p:cBhvr>
                                    </p:animEffect>
                                    <p:anim calcmode="lin" valueType="num">
                                      <p:cBhvr>
                                        <p:cTn id="25" dur="4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4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591D169-8874-42A4-AD10-E79FFB9141C6}"/>
              </a:ext>
            </a:extLst>
          </p:cNvPr>
          <p:cNvSpPr>
            <a:spLocks noGrp="1"/>
          </p:cNvSpPr>
          <p:nvPr>
            <p:ph type="body" idx="1"/>
          </p:nvPr>
        </p:nvSpPr>
        <p:spPr>
          <a:xfrm>
            <a:off x="370475" y="1348400"/>
            <a:ext cx="8096192" cy="3623650"/>
          </a:xfrm>
        </p:spPr>
        <p:txBody>
          <a:bodyPr/>
          <a:lstStyle/>
          <a:p>
            <a:pPr marL="0" indent="0">
              <a:buNone/>
            </a:pPr>
            <a:r>
              <a:rPr lang="vi-VN" sz="1600" dirty="0">
                <a:solidFill>
                  <a:schemeClr val="tx1"/>
                </a:solidFill>
                <a:effectLst/>
                <a:latin typeface="+mj-lt"/>
                <a:ea typeface="Calibri" panose="020F0502020204030204" pitchFamily="34" charset="0"/>
              </a:rPr>
              <a:t>Khách hàng và các nhà phát triển hội tụ trên một ý tưởng duy nhất và đồng ý về các chức năng và tính năng mà hệ thống sẽ có. Ngoài ra, họ đồng ý về:</a:t>
            </a:r>
          </a:p>
          <a:p>
            <a:pPr marL="342900" marR="0" lvl="0" indent="-342900">
              <a:spcBef>
                <a:spcPts val="0"/>
              </a:spcBef>
              <a:spcAft>
                <a:spcPts val="0"/>
              </a:spcAft>
              <a:buFont typeface="Times New Roman" panose="02020603050405020304" pitchFamily="18" charset="0"/>
              <a:buChar char="-"/>
            </a:pPr>
            <a:r>
              <a:rPr lang="vi-VN" sz="1600" dirty="0">
                <a:solidFill>
                  <a:schemeClr val="tx1"/>
                </a:solidFill>
                <a:effectLst/>
                <a:latin typeface="+mj-lt"/>
                <a:ea typeface="Calibri" panose="020F0502020204030204" pitchFamily="34" charset="0"/>
                <a:cs typeface="Times New Roman" panose="02020603050405020304" pitchFamily="18" charset="0"/>
              </a:rPr>
              <a:t>Một danh sách các ưu tiên</a:t>
            </a:r>
          </a:p>
          <a:p>
            <a:pPr marL="342900" marR="0" lvl="0" indent="-342900">
              <a:spcBef>
                <a:spcPts val="0"/>
              </a:spcBef>
              <a:spcAft>
                <a:spcPts val="0"/>
              </a:spcAft>
              <a:buFont typeface="Times New Roman" panose="02020603050405020304" pitchFamily="18" charset="0"/>
              <a:buChar char="-"/>
            </a:pPr>
            <a:r>
              <a:rPr lang="vi-VN" sz="1600" dirty="0">
                <a:solidFill>
                  <a:schemeClr val="tx1"/>
                </a:solidFill>
                <a:effectLst/>
                <a:latin typeface="+mj-lt"/>
                <a:ea typeface="Calibri" panose="020F0502020204030204" pitchFamily="34" charset="0"/>
                <a:cs typeface="Times New Roman" panose="02020603050405020304" pitchFamily="18" charset="0"/>
              </a:rPr>
              <a:t>Một quá trình sửa đổi</a:t>
            </a:r>
          </a:p>
          <a:p>
            <a:pPr marL="342900" marR="0" lvl="0" indent="-342900">
              <a:spcBef>
                <a:spcPts val="0"/>
              </a:spcBef>
              <a:spcAft>
                <a:spcPts val="0"/>
              </a:spcAft>
              <a:buFont typeface="Times New Roman" panose="02020603050405020304" pitchFamily="18" charset="0"/>
              <a:buChar char="-"/>
            </a:pPr>
            <a:r>
              <a:rPr lang="vi-VN" sz="1600" dirty="0">
                <a:solidFill>
                  <a:schemeClr val="tx1"/>
                </a:solidFill>
                <a:effectLst/>
                <a:latin typeface="+mj-lt"/>
                <a:ea typeface="Calibri" panose="020F0502020204030204" pitchFamily="34" charset="0"/>
                <a:cs typeface="Times New Roman" panose="02020603050405020304" pitchFamily="18" charset="0"/>
              </a:rPr>
              <a:t>Danh sách các tiêu chí sẽ được sử dụng để chấp nhận hoặc từ chối hệ thống</a:t>
            </a:r>
          </a:p>
          <a:p>
            <a:pPr marL="342900" marR="0" lvl="0" indent="-342900">
              <a:spcBef>
                <a:spcPts val="0"/>
              </a:spcBef>
              <a:spcAft>
                <a:spcPts val="0"/>
              </a:spcAft>
              <a:buFont typeface="Times New Roman" panose="02020603050405020304" pitchFamily="18" charset="0"/>
              <a:buChar char="-"/>
            </a:pPr>
            <a:r>
              <a:rPr lang="vi-VN" sz="1600" dirty="0">
                <a:solidFill>
                  <a:schemeClr val="tx1"/>
                </a:solidFill>
                <a:effectLst/>
                <a:latin typeface="+mj-lt"/>
                <a:ea typeface="Calibri" panose="020F0502020204030204" pitchFamily="34" charset="0"/>
                <a:cs typeface="Times New Roman" panose="02020603050405020304" pitchFamily="18" charset="0"/>
              </a:rPr>
              <a:t>Lịch trình và ngân sách.</a:t>
            </a:r>
          </a:p>
          <a:p>
            <a:pPr marL="0" marR="0" lvl="0" indent="0">
              <a:spcBef>
                <a:spcPts val="0"/>
              </a:spcBef>
              <a:spcAft>
                <a:spcPts val="0"/>
              </a:spcAft>
              <a:buNone/>
            </a:pPr>
            <a:r>
              <a:rPr lang="vi-VN" sz="1600" dirty="0">
                <a:latin typeface="+mj-lt"/>
                <a:ea typeface="Calibri" panose="020F0502020204030204" pitchFamily="34" charset="0"/>
                <a:cs typeface="Times New Roman" panose="02020603050405020304" pitchFamily="18" charset="0"/>
              </a:rPr>
              <a:t> </a:t>
            </a:r>
            <a:endParaRPr lang="vi-VN" sz="1600" dirty="0">
              <a:effectLst/>
              <a:latin typeface="+mj-lt"/>
              <a:ea typeface="Calibri" panose="020F0502020204030204" pitchFamily="34" charset="0"/>
              <a:cs typeface="Times New Roman" panose="02020603050405020304" pitchFamily="18" charset="0"/>
            </a:endParaRPr>
          </a:p>
          <a:p>
            <a:pPr marL="0" indent="0">
              <a:buNone/>
            </a:pPr>
            <a:endParaRPr lang="vi-VN" sz="1600" dirty="0">
              <a:effectLst/>
              <a:latin typeface="+mj-lt"/>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121E567F-0C6D-4F30-99B8-6E5A955DAA68}"/>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C3D6A11C-77EA-4BC2-9FE1-D380C19AB4FF}"/>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3;p47">
              <a:extLst>
                <a:ext uri="{FF2B5EF4-FFF2-40B4-BE49-F238E27FC236}">
                  <a16:creationId xmlns:a16="http://schemas.microsoft.com/office/drawing/2014/main" id="{F3E92E61-C05C-4A54-89CB-6A07B2E52A9E}"/>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 name="Google Shape;374;p47">
              <a:extLst>
                <a:ext uri="{FF2B5EF4-FFF2-40B4-BE49-F238E27FC236}">
                  <a16:creationId xmlns:a16="http://schemas.microsoft.com/office/drawing/2014/main" id="{0AAA021F-9A62-4B32-ABD5-0EBC59E73A5A}"/>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 name="Subtitle 3">
            <a:extLst>
              <a:ext uri="{FF2B5EF4-FFF2-40B4-BE49-F238E27FC236}">
                <a16:creationId xmlns:a16="http://schemas.microsoft.com/office/drawing/2014/main" id="{80F0EE23-AFDA-47ED-A914-2AEBD0A66E43}"/>
              </a:ext>
            </a:extLst>
          </p:cNvPr>
          <p:cNvSpPr>
            <a:spLocks noGrp="1"/>
          </p:cNvSpPr>
          <p:nvPr>
            <p:ph type="subTitle" idx="2"/>
          </p:nvPr>
        </p:nvSpPr>
        <p:spPr>
          <a:xfrm>
            <a:off x="448326" y="895046"/>
            <a:ext cx="8460000" cy="393600"/>
          </a:xfrm>
        </p:spPr>
        <p:txBody>
          <a:bodyPr/>
          <a:lstStyle/>
          <a:p>
            <a:pPr marL="0" indent="0"/>
            <a:r>
              <a:rPr lang="vi-VN" sz="1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5.5 Khách hàng xác nhận(Client Sign-Off)</a:t>
            </a:r>
            <a:endParaRPr lang="vi-V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08520616-0A26-43B5-B0B5-A38CE94C2DB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77333" y="3160225"/>
            <a:ext cx="7213601" cy="1552181"/>
          </a:xfrm>
          <a:prstGeom prst="rect">
            <a:avLst/>
          </a:prstGeom>
          <a:noFill/>
          <a:ln>
            <a:noFill/>
          </a:ln>
        </p:spPr>
      </p:pic>
      <p:sp>
        <p:nvSpPr>
          <p:cNvPr id="12" name="Title 1">
            <a:extLst>
              <a:ext uri="{FF2B5EF4-FFF2-40B4-BE49-F238E27FC236}">
                <a16:creationId xmlns:a16="http://schemas.microsoft.com/office/drawing/2014/main" id="{9FF50089-5F86-4368-9606-645211CA58C9}"/>
              </a:ext>
            </a:extLst>
          </p:cNvPr>
          <p:cNvSpPr>
            <a:spLocks noGrp="1"/>
          </p:cNvSpPr>
          <p:nvPr>
            <p:ph type="title"/>
          </p:nvPr>
        </p:nvSpPr>
        <p:spPr>
          <a:xfrm>
            <a:off x="370483" y="445025"/>
            <a:ext cx="8460000" cy="572700"/>
          </a:xfrm>
        </p:spPr>
        <p:txBody>
          <a:bodyPr/>
          <a:lstStyle/>
          <a:p>
            <a:r>
              <a:rPr lang="vi-VN" sz="2400" b="1" u="sng" dirty="0">
                <a:solidFill>
                  <a:srgbClr val="1667AA"/>
                </a:solidFill>
                <a:effectLst/>
                <a:latin typeface="Times New Roman" panose="02020603050405020304" pitchFamily="18" charset="0"/>
                <a:ea typeface="Calibri" panose="020F0502020204030204" pitchFamily="34" charset="0"/>
                <a:cs typeface="Times New Roman" panose="02020603050405020304" pitchFamily="18" charset="0"/>
              </a:rPr>
              <a:t>5 Quản Lý Phân Tích</a:t>
            </a:r>
            <a:endParaRPr lang="vi-VN" sz="2400" dirty="0">
              <a:solidFill>
                <a:srgbClr val="1667AA"/>
              </a:solidFill>
            </a:endParaRPr>
          </a:p>
        </p:txBody>
      </p:sp>
    </p:spTree>
    <p:extLst>
      <p:ext uri="{BB962C8B-B14F-4D97-AF65-F5344CB8AC3E}">
        <p14:creationId xmlns:p14="http://schemas.microsoft.com/office/powerpoint/2010/main" val="1494891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ppt_x"/>
                                          </p:val>
                                        </p:tav>
                                        <p:tav tm="100000">
                                          <p:val>
                                            <p:strVal val="#ppt_x"/>
                                          </p:val>
                                        </p:tav>
                                      </p:tavLst>
                                    </p:anim>
                                    <p:anim calcmode="lin" valueType="num">
                                      <p:cBhvr additive="base">
                                        <p:cTn id="3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400" b="1" u="sng" dirty="0">
                <a:solidFill>
                  <a:srgbClr val="0070C0"/>
                </a:solidFill>
              </a:rPr>
              <a:t>1. Giới Thiệu: Ảo Ảnh Quang Học</a:t>
            </a:r>
          </a:p>
        </p:txBody>
      </p:sp>
      <p:grpSp>
        <p:nvGrpSpPr>
          <p:cNvPr id="389" name="Google Shape;389;p49"/>
          <p:cNvGrpSpPr/>
          <p:nvPr/>
        </p:nvGrpSpPr>
        <p:grpSpPr>
          <a:xfrm rot="5400000">
            <a:off x="8641234" y="411193"/>
            <a:ext cx="278152" cy="345818"/>
            <a:chOff x="0" y="46600"/>
            <a:chExt cx="3121800" cy="5004600"/>
          </a:xfrm>
        </p:grpSpPr>
        <p:sp>
          <p:nvSpPr>
            <p:cNvPr id="390" name="Google Shape;390;p4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4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7" name="Picture 6">
            <a:extLst>
              <a:ext uri="{FF2B5EF4-FFF2-40B4-BE49-F238E27FC236}">
                <a16:creationId xmlns:a16="http://schemas.microsoft.com/office/drawing/2014/main" id="{C67E252B-046D-4FB0-A871-42863E9A2858}"/>
              </a:ext>
            </a:extLst>
          </p:cNvPr>
          <p:cNvPicPr/>
          <p:nvPr/>
        </p:nvPicPr>
        <p:blipFill>
          <a:blip r:embed="rId3"/>
          <a:stretch>
            <a:fillRect/>
          </a:stretch>
        </p:blipFill>
        <p:spPr>
          <a:xfrm>
            <a:off x="1196620" y="1017725"/>
            <a:ext cx="6497463" cy="2989658"/>
          </a:xfrm>
          <a:prstGeom prst="rect">
            <a:avLst/>
          </a:prstGeom>
        </p:spPr>
      </p:pic>
      <p:sp>
        <p:nvSpPr>
          <p:cNvPr id="2" name="TextBox 1">
            <a:extLst>
              <a:ext uri="{FF2B5EF4-FFF2-40B4-BE49-F238E27FC236}">
                <a16:creationId xmlns:a16="http://schemas.microsoft.com/office/drawing/2014/main" id="{DAC15C2F-77C6-4BCE-8396-09A5FE2ED901}"/>
              </a:ext>
            </a:extLst>
          </p:cNvPr>
          <p:cNvSpPr txBox="1"/>
          <p:nvPr/>
        </p:nvSpPr>
        <p:spPr>
          <a:xfrm>
            <a:off x="1196620" y="3756136"/>
            <a:ext cx="2720624" cy="307777"/>
          </a:xfrm>
          <a:prstGeom prst="rect">
            <a:avLst/>
          </a:prstGeom>
          <a:solidFill>
            <a:schemeClr val="bg1"/>
          </a:solidFill>
        </p:spPr>
        <p:txBody>
          <a:bodyPr wrap="square" rtlCol="0">
            <a:spAutoFit/>
          </a:bodyPr>
          <a:lstStyle/>
          <a:p>
            <a:endParaRPr lang="vi-VN" dirty="0"/>
          </a:p>
        </p:txBody>
      </p:sp>
      <p:sp>
        <p:nvSpPr>
          <p:cNvPr id="3" name="TextBox 2">
            <a:extLst>
              <a:ext uri="{FF2B5EF4-FFF2-40B4-BE49-F238E27FC236}">
                <a16:creationId xmlns:a16="http://schemas.microsoft.com/office/drawing/2014/main" id="{EBC3C6A4-24C0-417E-A7E5-22204D0C5300}"/>
              </a:ext>
            </a:extLst>
          </p:cNvPr>
          <p:cNvSpPr txBox="1"/>
          <p:nvPr/>
        </p:nvSpPr>
        <p:spPr>
          <a:xfrm>
            <a:off x="1196621" y="4120444"/>
            <a:ext cx="6457245" cy="523220"/>
          </a:xfrm>
          <a:prstGeom prst="rect">
            <a:avLst/>
          </a:prstGeom>
          <a:noFill/>
        </p:spPr>
        <p:txBody>
          <a:bodyPr wrap="square" rtlCol="0">
            <a:spAutoFit/>
          </a:bodyPr>
          <a:lstStyle/>
          <a:p>
            <a:r>
              <a:rPr lang="vi-VN" sz="1400" dirty="0">
                <a:solidFill>
                  <a:srgbClr val="000000"/>
                </a:solidFill>
                <a:effectLst/>
                <a:latin typeface="Times New Roman" panose="02020603050405020304" pitchFamily="18" charset="0"/>
                <a:ea typeface="Times New Roman" panose="02020603050405020304" pitchFamily="18" charset="0"/>
              </a:rPr>
              <a:t>Chính thức hóa giúp xác định các khu vực không rõ ràng cũng như sự không nhất quán và thiếu sót trong một đặc tả yêu cầu.</a:t>
            </a:r>
            <a:endParaRPr lang="vi-V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1D33E-A8EE-49FA-9B02-C4B10BF2AC1D}"/>
              </a:ext>
            </a:extLst>
          </p:cNvPr>
          <p:cNvSpPr>
            <a:spLocks noGrp="1"/>
          </p:cNvSpPr>
          <p:nvPr>
            <p:ph type="title"/>
          </p:nvPr>
        </p:nvSpPr>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sp>
        <p:nvSpPr>
          <p:cNvPr id="3" name="Text Placeholder 2">
            <a:extLst>
              <a:ext uri="{FF2B5EF4-FFF2-40B4-BE49-F238E27FC236}">
                <a16:creationId xmlns:a16="http://schemas.microsoft.com/office/drawing/2014/main" id="{D591D169-8874-42A4-AD10-E79FFB9141C6}"/>
              </a:ext>
            </a:extLst>
          </p:cNvPr>
          <p:cNvSpPr>
            <a:spLocks noGrp="1"/>
          </p:cNvSpPr>
          <p:nvPr>
            <p:ph type="body" idx="1"/>
          </p:nvPr>
        </p:nvSpPr>
        <p:spPr>
          <a:xfrm>
            <a:off x="370475" y="1348400"/>
            <a:ext cx="8096192" cy="3623650"/>
          </a:xfrm>
        </p:spPr>
        <p:txBody>
          <a:bodyPr/>
          <a:lstStyle/>
          <a:p>
            <a:pPr marL="0" indent="0">
              <a:buNone/>
            </a:pPr>
            <a:r>
              <a:rPr lang="en-US">
                <a:solidFill>
                  <a:schemeClr val="tx1"/>
                </a:solidFill>
                <a:latin typeface="Times New Roman" panose="02020603050405020304" pitchFamily="18" charset="0"/>
                <a:cs typeface="Times New Roman" panose="02020603050405020304" pitchFamily="18" charset="0"/>
              </a:rPr>
              <a:t>Entity </a:t>
            </a:r>
            <a:r>
              <a:rPr lang="en-US" dirty="0">
                <a:solidFill>
                  <a:schemeClr val="tx1"/>
                </a:solidFill>
                <a:latin typeface="Times New Roman" panose="02020603050405020304" pitchFamily="18" charset="0"/>
                <a:cs typeface="Times New Roman" panose="02020603050405020304" pitchFamily="18" charset="0"/>
              </a:rPr>
              <a:t>objects </a:t>
            </a:r>
            <a:r>
              <a:rPr lang="vi-VN" dirty="0">
                <a:solidFill>
                  <a:schemeClr val="tx1"/>
                </a:solidFill>
                <a:latin typeface="Times New Roman" panose="02020603050405020304" pitchFamily="18" charset="0"/>
                <a:cs typeface="Times New Roman" panose="02020603050405020304" pitchFamily="18" charset="0"/>
              </a:rPr>
              <a:t>đại diện cho các khái niệm trong miền ứng dụng được hệ thống theo dõi</a:t>
            </a:r>
            <a:endParaRPr lang="en-US" dirty="0">
              <a:solidFill>
                <a:schemeClr val="tx1"/>
              </a:solidFill>
              <a:latin typeface="Times New Roman" panose="02020603050405020304" pitchFamily="18" charset="0"/>
              <a:cs typeface="Times New Roman" panose="02020603050405020304" pitchFamily="18" charset="0"/>
            </a:endParaRPr>
          </a:p>
          <a:p>
            <a:pPr marL="0" indent="0">
              <a:buNone/>
            </a:pPr>
            <a:r>
              <a:rPr lang="en-US" dirty="0" err="1">
                <a:solidFill>
                  <a:schemeClr val="tx1"/>
                </a:solidFill>
                <a:latin typeface="Times New Roman" panose="02020603050405020304" pitchFamily="18" charset="0"/>
                <a:cs typeface="Times New Roman" panose="02020603050405020304" pitchFamily="18" charset="0"/>
              </a:rPr>
              <a:t>Luồng</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sự</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kiện</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của</a:t>
            </a:r>
            <a:r>
              <a:rPr lang="en-US" dirty="0">
                <a:solidFill>
                  <a:schemeClr val="tx1"/>
                </a:solidFill>
                <a:latin typeface="Times New Roman" panose="02020603050405020304" pitchFamily="18" charset="0"/>
                <a:cs typeface="Times New Roman" panose="02020603050405020304" pitchFamily="18" charset="0"/>
              </a:rPr>
              <a:t> </a:t>
            </a:r>
            <a:r>
              <a:rPr lang="vi-VN" dirty="0">
                <a:solidFill>
                  <a:schemeClr val="tx1"/>
                </a:solidFill>
                <a:latin typeface="Times New Roman" panose="02020603050405020304" pitchFamily="18" charset="0"/>
                <a:cs typeface="Times New Roman" panose="02020603050405020304" pitchFamily="18" charset="0"/>
              </a:rPr>
              <a:t>AnnounceTournament</a:t>
            </a:r>
            <a:r>
              <a:rPr lang="en-US" dirty="0">
                <a:solidFill>
                  <a:schemeClr val="tx1"/>
                </a:solidFill>
                <a:latin typeface="Times New Roman" panose="02020603050405020304" pitchFamily="18" charset="0"/>
                <a:cs typeface="Times New Roman" panose="02020603050405020304" pitchFamily="18" charset="0"/>
              </a:rPr>
              <a:t> :</a:t>
            </a:r>
          </a:p>
          <a:p>
            <a:pPr marL="0" indent="0">
              <a:buNone/>
            </a:pPr>
            <a:r>
              <a:rPr lang="vi-VN" dirty="0">
                <a:solidFill>
                  <a:schemeClr val="tx1"/>
                </a:solidFill>
                <a:latin typeface="Times New Roman" panose="02020603050405020304" pitchFamily="18" charset="0"/>
                <a:cs typeface="Times New Roman" panose="02020603050405020304" pitchFamily="18" charset="0"/>
              </a:rPr>
              <a:t>1. LeagueOwner yêu cầu tạo một giải đấu.</a:t>
            </a:r>
            <a:endParaRPr lang="en-US" dirty="0">
              <a:solidFill>
                <a:schemeClr val="tx1"/>
              </a:solidFill>
              <a:latin typeface="Times New Roman" panose="02020603050405020304" pitchFamily="18" charset="0"/>
              <a:cs typeface="Times New Roman" panose="02020603050405020304" pitchFamily="18" charset="0"/>
            </a:endParaRPr>
          </a:p>
          <a:p>
            <a:pPr marL="1371600" lvl="3" indent="0">
              <a:spcBef>
                <a:spcPts val="0"/>
              </a:spcBef>
              <a:buNone/>
            </a:pPr>
            <a:r>
              <a:rPr lang="en-US" sz="1800" dirty="0">
                <a:solidFill>
                  <a:schemeClr val="tx1"/>
                </a:solidFill>
                <a:latin typeface="Times New Roman" panose="02020603050405020304" pitchFamily="18" charset="0"/>
                <a:cs typeface="Times New Roman" panose="02020603050405020304" pitchFamily="18" charset="0"/>
              </a:rPr>
              <a:t>2. </a:t>
            </a:r>
            <a:r>
              <a:rPr lang="vi-VN" sz="1800" dirty="0">
                <a:solidFill>
                  <a:schemeClr val="tx1"/>
                </a:solidFill>
                <a:latin typeface="Times New Roman" panose="02020603050405020304" pitchFamily="18" charset="0"/>
                <a:cs typeface="Times New Roman" panose="02020603050405020304" pitchFamily="18" charset="0"/>
              </a:rPr>
              <a:t>Hệ thống kiểm tra xem LeaugeOwner có vượt quá số lượng giải đấu trong giải đấu hoặc trong đấu trường hay không. Nếu không, hệ thống sẽ hiển thị LeagueOwner với một biểu mẫu.</a:t>
            </a:r>
            <a:endParaRPr lang="en-US" sz="1800" dirty="0">
              <a:solidFill>
                <a:schemeClr val="tx1"/>
              </a:solidFill>
              <a:latin typeface="Times New Roman" panose="02020603050405020304" pitchFamily="18" charset="0"/>
              <a:cs typeface="Times New Roman" panose="02020603050405020304" pitchFamily="18" charset="0"/>
            </a:endParaRPr>
          </a:p>
          <a:p>
            <a:pPr marL="0" indent="0">
              <a:buNone/>
            </a:pPr>
            <a:endParaRPr lang="en-US" dirty="0">
              <a:solidFill>
                <a:schemeClr val="tx1"/>
              </a:solidFill>
              <a:latin typeface="Times New Roman" panose="02020603050405020304" pitchFamily="18" charset="0"/>
              <a:cs typeface="Times New Roman" panose="02020603050405020304" pitchFamily="18" charset="0"/>
            </a:endParaRPr>
          </a:p>
          <a:p>
            <a:pPr marL="0" indent="0">
              <a:buNone/>
            </a:pPr>
            <a:endParaRPr lang="vi-VN" dirty="0">
              <a:solidFill>
                <a:schemeClr val="tx1"/>
              </a:solidFill>
              <a:latin typeface="Times New Roman" panose="02020603050405020304" pitchFamily="18" charset="0"/>
              <a:cs typeface="Times New Roman" panose="02020603050405020304" pitchFamily="18" charset="0"/>
            </a:endParaRPr>
          </a:p>
          <a:p>
            <a:pPr marL="0" indent="0">
              <a:buNone/>
            </a:pPr>
            <a:endParaRPr lang="vi-VN"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121E567F-0C6D-4F30-99B8-6E5A955DAA68}"/>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C3D6A11C-77EA-4BC2-9FE1-D380C19AB4FF}"/>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73;p47">
              <a:extLst>
                <a:ext uri="{FF2B5EF4-FFF2-40B4-BE49-F238E27FC236}">
                  <a16:creationId xmlns:a16="http://schemas.microsoft.com/office/drawing/2014/main" id="{F3E92E61-C05C-4A54-89CB-6A07B2E52A9E}"/>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 name="Google Shape;374;p47">
              <a:extLst>
                <a:ext uri="{FF2B5EF4-FFF2-40B4-BE49-F238E27FC236}">
                  <a16:creationId xmlns:a16="http://schemas.microsoft.com/office/drawing/2014/main" id="{0AAA021F-9A62-4B32-ABD5-0EBC59E73A5A}"/>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 name="Subtitle 3">
            <a:extLst>
              <a:ext uri="{FF2B5EF4-FFF2-40B4-BE49-F238E27FC236}">
                <a16:creationId xmlns:a16="http://schemas.microsoft.com/office/drawing/2014/main" id="{80F0EE23-AFDA-47ED-A914-2AEBD0A66E43}"/>
              </a:ext>
            </a:extLst>
          </p:cNvPr>
          <p:cNvSpPr>
            <a:spLocks noGrp="1"/>
          </p:cNvSpPr>
          <p:nvPr>
            <p:ph type="subTitle" idx="2"/>
          </p:nvPr>
        </p:nvSpPr>
        <p:spPr>
          <a:xfrm>
            <a:off x="684000" y="895046"/>
            <a:ext cx="8460000" cy="393600"/>
          </a:xfrm>
        </p:spPr>
        <p:txBody>
          <a:bodyPr/>
          <a:lstStyle/>
          <a:p>
            <a:pPr marL="0" indent="0">
              <a:buNone/>
            </a:pPr>
            <a:r>
              <a:rPr lang="en-US" sz="1800" b="1" dirty="0">
                <a:solidFill>
                  <a:schemeClr val="tx1"/>
                </a:solidFill>
              </a:rPr>
              <a:t>6.1 </a:t>
            </a:r>
            <a:r>
              <a:rPr lang="vi-VN" sz="1800" b="1" dirty="0">
                <a:solidFill>
                  <a:schemeClr val="tx1"/>
                </a:solidFill>
              </a:rPr>
              <a:t>Xác định đối tượng thực thể</a:t>
            </a:r>
            <a:endParaRPr lang="vi-VN" sz="1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8202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21528CD-E51D-431A-98DF-E62BAED28E2F}"/>
              </a:ext>
            </a:extLst>
          </p:cNvPr>
          <p:cNvSpPr>
            <a:spLocks noGrp="1"/>
          </p:cNvSpPr>
          <p:nvPr>
            <p:ph type="body" idx="1"/>
          </p:nvPr>
        </p:nvSpPr>
        <p:spPr>
          <a:xfrm>
            <a:off x="370475" y="1348400"/>
            <a:ext cx="8460000" cy="3416400"/>
          </a:xfrm>
        </p:spPr>
        <p:txBody>
          <a:bodyPr/>
          <a:lstStyle/>
          <a:p>
            <a:pPr marL="57150" lvl="3" indent="-57150">
              <a:spcBef>
                <a:spcPts val="0"/>
              </a:spcBef>
              <a:buNone/>
            </a:pPr>
            <a:r>
              <a:rPr lang="en-US" sz="1800" dirty="0">
                <a:solidFill>
                  <a:schemeClr val="tx1"/>
                </a:solidFill>
                <a:latin typeface="Times New Roman" panose="02020603050405020304" pitchFamily="18" charset="0"/>
                <a:cs typeface="Times New Roman" panose="02020603050405020304" pitchFamily="18" charset="0"/>
              </a:rPr>
              <a:t>3. </a:t>
            </a:r>
            <a:r>
              <a:rPr lang="vi-VN" sz="1800" dirty="0">
                <a:solidFill>
                  <a:schemeClr val="tx1"/>
                </a:solidFill>
                <a:latin typeface="Times New Roman" panose="02020603050405020304" pitchFamily="18" charset="0"/>
                <a:cs typeface="Times New Roman" panose="02020603050405020304" pitchFamily="18" charset="0"/>
              </a:rPr>
              <a:t>LeagueOwner chỉ định tên, ngày bắt đầu và ngày kết thúc đơn đăng ký mà Người chơi có thể đăng ký tham gia giải đấu, ngày bắt đầu và ngày kết thúc để tiến hành giải đấu và số lượng Người chơi tối đa.</a:t>
            </a:r>
            <a:endParaRPr lang="en-US" sz="1800" dirty="0">
              <a:solidFill>
                <a:schemeClr val="tx1"/>
              </a:solidFill>
              <a:latin typeface="Times New Roman" panose="02020603050405020304" pitchFamily="18" charset="0"/>
              <a:cs typeface="Times New Roman" panose="02020603050405020304" pitchFamily="18" charset="0"/>
            </a:endParaRPr>
          </a:p>
          <a:p>
            <a:pPr marL="1371600" lvl="3" indent="0">
              <a:spcBef>
                <a:spcPts val="0"/>
              </a:spcBef>
              <a:buNone/>
            </a:pPr>
            <a:r>
              <a:rPr lang="en-US" sz="1800" dirty="0">
                <a:solidFill>
                  <a:schemeClr val="tx1"/>
                </a:solidFill>
                <a:latin typeface="Times New Roman" panose="02020603050405020304" pitchFamily="18" charset="0"/>
                <a:cs typeface="Times New Roman" panose="02020603050405020304" pitchFamily="18" charset="0"/>
              </a:rPr>
              <a:t>4. </a:t>
            </a:r>
            <a:r>
              <a:rPr lang="vi-VN" sz="1800" dirty="0">
                <a:solidFill>
                  <a:schemeClr val="tx1"/>
                </a:solidFill>
                <a:latin typeface="Times New Roman" panose="02020603050405020304" pitchFamily="18" charset="0"/>
                <a:cs typeface="Times New Roman" panose="02020603050405020304" pitchFamily="18" charset="0"/>
              </a:rPr>
              <a:t>Hệ thống hỏi LeagueOwner liệu có nên tìm kiếm một nhà tài trợ độc quyền hay không và nếu có, hãy trình bày một danh sách các Advertiser bày tỏ mong muốn trở thành nhà tài trợ độc quyền.</a:t>
            </a:r>
            <a:endParaRPr lang="en-US" sz="1800" dirty="0">
              <a:solidFill>
                <a:schemeClr val="tx1"/>
              </a:solidFill>
              <a:latin typeface="Times New Roman" panose="02020603050405020304" pitchFamily="18" charset="0"/>
              <a:cs typeface="Times New Roman" panose="02020603050405020304" pitchFamily="18" charset="0"/>
            </a:endParaRPr>
          </a:p>
          <a:p>
            <a:pPr marL="173038" lvl="3" indent="0">
              <a:spcBef>
                <a:spcPts val="0"/>
              </a:spcBef>
              <a:buNone/>
            </a:pPr>
            <a:r>
              <a:rPr lang="en-US" sz="1800" dirty="0">
                <a:solidFill>
                  <a:schemeClr val="tx1"/>
                </a:solidFill>
              </a:rPr>
              <a:t>5. </a:t>
            </a:r>
            <a:r>
              <a:rPr lang="vi-VN" sz="1800" dirty="0">
                <a:solidFill>
                  <a:schemeClr val="tx1"/>
                </a:solidFill>
              </a:rPr>
              <a:t>Nếu LeagueOwner quyết định tìm kiếm một nhà tài trợ độc quyền, anh ta sẽ chọn một tập hợp con của</a:t>
            </a:r>
            <a:r>
              <a:rPr lang="en-US" sz="1800" dirty="0">
                <a:solidFill>
                  <a:schemeClr val="tx1"/>
                </a:solidFill>
              </a:rPr>
              <a:t> </a:t>
            </a:r>
            <a:r>
              <a:rPr lang="vi-VN" sz="1800" dirty="0">
                <a:solidFill>
                  <a:schemeClr val="tx1"/>
                </a:solidFill>
              </a:rPr>
              <a:t>tên của các nhà tài trợ được đề xuất.</a:t>
            </a:r>
            <a:endParaRPr lang="en-US" sz="1800" dirty="0">
              <a:solidFill>
                <a:schemeClr val="tx1"/>
              </a:solidFill>
            </a:endParaRPr>
          </a:p>
          <a:p>
            <a:pPr marL="1371600" lvl="3" indent="0">
              <a:spcBef>
                <a:spcPts val="0"/>
              </a:spcBef>
              <a:buNone/>
            </a:pPr>
            <a:r>
              <a:rPr lang="en-US" sz="1800" dirty="0">
                <a:solidFill>
                  <a:schemeClr val="tx1"/>
                </a:solidFill>
              </a:rPr>
              <a:t>6. </a:t>
            </a:r>
            <a:r>
              <a:rPr lang="vi-VN" sz="1800" dirty="0">
                <a:solidFill>
                  <a:schemeClr val="tx1"/>
                </a:solidFill>
              </a:rPr>
              <a:t>Hệ thống thông báo cho các nhà tài trợ được chọn về giải đấu sắp tới và mức phí cố định cho các khoản tài trợ độc quyền.</a:t>
            </a:r>
            <a:endParaRPr lang="en-US" sz="1800" dirty="0">
              <a:solidFill>
                <a:schemeClr val="tx1"/>
              </a:solidFill>
            </a:endParaRPr>
          </a:p>
          <a:p>
            <a:pPr marL="1371600" lvl="3" indent="0">
              <a:spcBef>
                <a:spcPts val="0"/>
              </a:spcBef>
              <a:buNone/>
            </a:pPr>
            <a:r>
              <a:rPr lang="en-US" sz="1800" dirty="0">
                <a:solidFill>
                  <a:schemeClr val="tx1"/>
                </a:solidFill>
              </a:rPr>
              <a:t>7. </a:t>
            </a:r>
            <a:r>
              <a:rPr lang="vi-VN" sz="1800" dirty="0">
                <a:solidFill>
                  <a:schemeClr val="tx1"/>
                </a:solidFill>
              </a:rPr>
              <a:t>Hệ thống thông báo câu trả lời của họ đến LeagueOwner.</a:t>
            </a:r>
            <a:endParaRPr lang="en-US" sz="1800" dirty="0">
              <a:solidFill>
                <a:schemeClr val="tx1"/>
              </a:solidFill>
            </a:endParaRPr>
          </a:p>
          <a:p>
            <a:endParaRPr lang="vi-VN" dirty="0"/>
          </a:p>
        </p:txBody>
      </p:sp>
      <p:sp>
        <p:nvSpPr>
          <p:cNvPr id="6" name="Title 1">
            <a:extLst>
              <a:ext uri="{FF2B5EF4-FFF2-40B4-BE49-F238E27FC236}">
                <a16:creationId xmlns:a16="http://schemas.microsoft.com/office/drawing/2014/main" id="{0788C40D-9333-4FDD-BDB1-A7F148AB55F7}"/>
              </a:ext>
            </a:extLst>
          </p:cNvPr>
          <p:cNvSpPr>
            <a:spLocks noGrp="1"/>
          </p:cNvSpPr>
          <p:nvPr>
            <p:ph type="title"/>
          </p:nvPr>
        </p:nvSpPr>
        <p:spPr>
          <a:xfrm>
            <a:off x="370483" y="445025"/>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sp>
        <p:nvSpPr>
          <p:cNvPr id="7" name="Subtitle 3">
            <a:extLst>
              <a:ext uri="{FF2B5EF4-FFF2-40B4-BE49-F238E27FC236}">
                <a16:creationId xmlns:a16="http://schemas.microsoft.com/office/drawing/2014/main" id="{9D4C95DB-CDAC-4D08-89B1-90C536BF6B03}"/>
              </a:ext>
            </a:extLst>
          </p:cNvPr>
          <p:cNvSpPr>
            <a:spLocks noGrp="1"/>
          </p:cNvSpPr>
          <p:nvPr>
            <p:ph type="subTitle" idx="2"/>
          </p:nvPr>
        </p:nvSpPr>
        <p:spPr>
          <a:xfrm>
            <a:off x="684000" y="895046"/>
            <a:ext cx="8460000" cy="393600"/>
          </a:xfrm>
        </p:spPr>
        <p:txBody>
          <a:bodyPr/>
          <a:lstStyle/>
          <a:p>
            <a:pPr marL="0" indent="0">
              <a:buNone/>
            </a:pPr>
            <a:r>
              <a:rPr lang="en-US" sz="1800" b="1" dirty="0">
                <a:solidFill>
                  <a:schemeClr val="tx1"/>
                </a:solidFill>
              </a:rPr>
              <a:t>6.1 </a:t>
            </a:r>
            <a:r>
              <a:rPr lang="vi-VN" sz="1800" b="1" dirty="0">
                <a:solidFill>
                  <a:schemeClr val="tx1"/>
                </a:solidFill>
              </a:rPr>
              <a:t>Xác định đối tượng thực thể</a:t>
            </a:r>
            <a:endParaRPr lang="vi-VN" sz="1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8" name="Google Shape;371;p47">
            <a:extLst>
              <a:ext uri="{FF2B5EF4-FFF2-40B4-BE49-F238E27FC236}">
                <a16:creationId xmlns:a16="http://schemas.microsoft.com/office/drawing/2014/main" id="{C0F44D8E-2D48-45C7-AC7C-E9DDCCB6F8A1}"/>
              </a:ext>
            </a:extLst>
          </p:cNvPr>
          <p:cNvGrpSpPr/>
          <p:nvPr/>
        </p:nvGrpSpPr>
        <p:grpSpPr>
          <a:xfrm rot="5400000">
            <a:off x="8461532" y="556800"/>
            <a:ext cx="278152" cy="345818"/>
            <a:chOff x="0" y="46600"/>
            <a:chExt cx="3121800" cy="5004600"/>
          </a:xfrm>
        </p:grpSpPr>
        <p:sp>
          <p:nvSpPr>
            <p:cNvPr id="9" name="Google Shape;372;p47">
              <a:extLst>
                <a:ext uri="{FF2B5EF4-FFF2-40B4-BE49-F238E27FC236}">
                  <a16:creationId xmlns:a16="http://schemas.microsoft.com/office/drawing/2014/main" id="{7C8A57CB-9DAC-449F-A954-3682B8D9C0F3}"/>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73;p47">
              <a:extLst>
                <a:ext uri="{FF2B5EF4-FFF2-40B4-BE49-F238E27FC236}">
                  <a16:creationId xmlns:a16="http://schemas.microsoft.com/office/drawing/2014/main" id="{56773583-F8E9-4FFC-830E-A53F40F97619}"/>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 name="Google Shape;374;p47">
              <a:extLst>
                <a:ext uri="{FF2B5EF4-FFF2-40B4-BE49-F238E27FC236}">
                  <a16:creationId xmlns:a16="http://schemas.microsoft.com/office/drawing/2014/main" id="{C0C372B8-00C1-4F72-8047-CC4B95A81C81}"/>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757481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272886A-B9BB-4233-A692-BF6359944E72}"/>
              </a:ext>
            </a:extLst>
          </p:cNvPr>
          <p:cNvSpPr>
            <a:spLocks noGrp="1"/>
          </p:cNvSpPr>
          <p:nvPr>
            <p:ph type="body" idx="1"/>
          </p:nvPr>
        </p:nvSpPr>
        <p:spPr>
          <a:xfrm>
            <a:off x="370474" y="1348400"/>
            <a:ext cx="8460001" cy="3416400"/>
          </a:xfrm>
        </p:spPr>
        <p:txBody>
          <a:bodyPr/>
          <a:lstStyle/>
          <a:p>
            <a:pPr marL="1371600" lvl="3" indent="-1255713">
              <a:spcBef>
                <a:spcPts val="0"/>
              </a:spcBef>
              <a:buNone/>
            </a:pPr>
            <a:r>
              <a:rPr lang="en-US" sz="1700" dirty="0">
                <a:solidFill>
                  <a:schemeClr val="tx1"/>
                </a:solidFill>
                <a:latin typeface="Times New Roman" panose="02020603050405020304" pitchFamily="18" charset="0"/>
                <a:cs typeface="Times New Roman" panose="02020603050405020304" pitchFamily="18" charset="0"/>
              </a:rPr>
              <a:t> 8. </a:t>
            </a:r>
            <a:r>
              <a:rPr lang="vi-VN" sz="1700" dirty="0">
                <a:solidFill>
                  <a:schemeClr val="tx1"/>
                </a:solidFill>
                <a:latin typeface="Times New Roman" panose="02020603050405020304" pitchFamily="18" charset="0"/>
                <a:cs typeface="Times New Roman" panose="02020603050405020304" pitchFamily="18" charset="0"/>
              </a:rPr>
              <a:t>Nếu có các nhà tài trợ quan tâm, LeagueOwner sẽ chọn một trong số họ.</a:t>
            </a:r>
            <a:endParaRPr lang="en-US" sz="1700" dirty="0">
              <a:solidFill>
                <a:schemeClr val="tx1"/>
              </a:solidFill>
              <a:latin typeface="Times New Roman" panose="02020603050405020304" pitchFamily="18" charset="0"/>
              <a:cs typeface="Times New Roman" panose="02020603050405020304" pitchFamily="18" charset="0"/>
            </a:endParaRPr>
          </a:p>
          <a:p>
            <a:pPr marL="1371600" lvl="3" indent="0">
              <a:spcBef>
                <a:spcPts val="0"/>
              </a:spcBef>
              <a:buNone/>
            </a:pPr>
            <a:r>
              <a:rPr lang="en-US" sz="1700" dirty="0">
                <a:solidFill>
                  <a:schemeClr val="tx1"/>
                </a:solidFill>
                <a:latin typeface="Times New Roman" panose="02020603050405020304" pitchFamily="18" charset="0"/>
                <a:cs typeface="Times New Roman" panose="02020603050405020304" pitchFamily="18" charset="0"/>
              </a:rPr>
              <a:t>9. </a:t>
            </a:r>
            <a:r>
              <a:rPr lang="vi-VN" sz="1700" dirty="0">
                <a:solidFill>
                  <a:schemeClr val="tx1"/>
                </a:solidFill>
                <a:latin typeface="Times New Roman" panose="02020603050405020304" pitchFamily="18" charset="0"/>
                <a:cs typeface="Times New Roman" panose="02020603050405020304" pitchFamily="18" charset="0"/>
              </a:rPr>
              <a:t>Hệ thống ghi lại tên của nhà tài trợ độc quyền và tính phí cố định cho các khoản tài trợ vào tài khoản của Advertiser. Kể từ bây giờ, tất cả các banner quảng cáo liên quan đến giải đấu chỉ được cung cấp bởi nhà tài trợ độc quyền.</a:t>
            </a:r>
            <a:endParaRPr lang="en-US" sz="1700" dirty="0">
              <a:solidFill>
                <a:schemeClr val="tx1"/>
              </a:solidFill>
              <a:latin typeface="Times New Roman" panose="02020603050405020304" pitchFamily="18" charset="0"/>
              <a:cs typeface="Times New Roman" panose="02020603050405020304" pitchFamily="18" charset="0"/>
            </a:endParaRPr>
          </a:p>
          <a:p>
            <a:pPr marL="1371600" lvl="3" indent="0">
              <a:spcBef>
                <a:spcPts val="0"/>
              </a:spcBef>
              <a:buNone/>
            </a:pPr>
            <a:r>
              <a:rPr lang="en-US" sz="1700" dirty="0">
                <a:solidFill>
                  <a:schemeClr val="tx1"/>
                </a:solidFill>
                <a:latin typeface="Times New Roman" panose="02020603050405020304" pitchFamily="18" charset="0"/>
                <a:cs typeface="Times New Roman" panose="02020603050405020304" pitchFamily="18" charset="0"/>
              </a:rPr>
              <a:t>10. </a:t>
            </a:r>
            <a:r>
              <a:rPr lang="vi-VN" sz="1700" dirty="0">
                <a:solidFill>
                  <a:schemeClr val="tx1"/>
                </a:solidFill>
                <a:latin typeface="Times New Roman" panose="02020603050405020304" pitchFamily="18" charset="0"/>
                <a:cs typeface="Times New Roman" panose="02020603050405020304" pitchFamily="18" charset="0"/>
              </a:rPr>
              <a:t>Nếu không có nhà tài trợ nào được chọn (vì không có Advertiser nào quan tâm hoặc Chủ giải đấu không chọn bất kỳ nhà tài trợ nào), các biểu ngữ quảng cáo được chọn ngẫu nhiên và được tính vào tài khoản của mỗi Advertiser trên cơ sở mỗi đơn vị.</a:t>
            </a:r>
            <a:endParaRPr lang="en-US" sz="1700" dirty="0">
              <a:solidFill>
                <a:schemeClr val="tx1"/>
              </a:solidFill>
              <a:latin typeface="Times New Roman" panose="02020603050405020304" pitchFamily="18" charset="0"/>
              <a:cs typeface="Times New Roman" panose="02020603050405020304" pitchFamily="18" charset="0"/>
            </a:endParaRPr>
          </a:p>
          <a:p>
            <a:pPr marL="1371600" lvl="3" indent="0">
              <a:spcBef>
                <a:spcPts val="0"/>
              </a:spcBef>
              <a:buNone/>
            </a:pPr>
            <a:r>
              <a:rPr lang="en-US" sz="1700" dirty="0">
                <a:solidFill>
                  <a:schemeClr val="tx1"/>
                </a:solidFill>
                <a:latin typeface="Times New Roman" panose="02020603050405020304" pitchFamily="18" charset="0"/>
                <a:cs typeface="Times New Roman" panose="02020603050405020304" pitchFamily="18" charset="0"/>
              </a:rPr>
              <a:t>11. </a:t>
            </a:r>
            <a:r>
              <a:rPr lang="vi-VN" sz="1700" dirty="0">
                <a:solidFill>
                  <a:schemeClr val="tx1"/>
                </a:solidFill>
                <a:latin typeface="Times New Roman" panose="02020603050405020304" pitchFamily="18" charset="0"/>
                <a:cs typeface="Times New Roman" panose="02020603050405020304" pitchFamily="18" charset="0"/>
              </a:rPr>
              <a:t>Sau khi vấn đề tài trợ được đóng lại, hệ thống sẽ nhắc </a:t>
            </a:r>
            <a:r>
              <a:rPr lang="en-US" sz="1700" dirty="0" err="1">
                <a:solidFill>
                  <a:schemeClr val="tx1"/>
                </a:solidFill>
                <a:latin typeface="Times New Roman" panose="02020603050405020304" pitchFamily="18" charset="0"/>
                <a:cs typeface="Times New Roman" panose="02020603050405020304" pitchFamily="18" charset="0"/>
              </a:rPr>
              <a:t>LeagueOwner</a:t>
            </a:r>
            <a:r>
              <a:rPr lang="en-US" sz="1700" dirty="0">
                <a:solidFill>
                  <a:schemeClr val="tx1"/>
                </a:solidFill>
                <a:latin typeface="Times New Roman" panose="02020603050405020304" pitchFamily="18" charset="0"/>
                <a:cs typeface="Times New Roman" panose="02020603050405020304" pitchFamily="18" charset="0"/>
              </a:rPr>
              <a:t> </a:t>
            </a:r>
            <a:r>
              <a:rPr lang="vi-VN" sz="1700" dirty="0">
                <a:solidFill>
                  <a:schemeClr val="tx1"/>
                </a:solidFill>
                <a:latin typeface="Times New Roman" panose="02020603050405020304" pitchFamily="18" charset="0"/>
                <a:cs typeface="Times New Roman" panose="02020603050405020304" pitchFamily="18" charset="0"/>
              </a:rPr>
              <a:t>với danh sách các nhóm Người chơi, Khán giả và Advertiser có thể quan tâm đến giải đấu mới.</a:t>
            </a:r>
            <a:endParaRPr lang="en-US" sz="1700" dirty="0">
              <a:solidFill>
                <a:schemeClr val="tx1"/>
              </a:solidFill>
              <a:latin typeface="Times New Roman" panose="02020603050405020304" pitchFamily="18" charset="0"/>
              <a:cs typeface="Times New Roman" panose="02020603050405020304" pitchFamily="18" charset="0"/>
            </a:endParaRPr>
          </a:p>
          <a:p>
            <a:endParaRPr lang="vi-VN" sz="1700" dirty="0">
              <a:solidFill>
                <a:schemeClr val="tx1"/>
              </a:solidFill>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59CA03C5-0D86-4D35-A56B-60CC383AA6C3}"/>
              </a:ext>
            </a:extLst>
          </p:cNvPr>
          <p:cNvSpPr>
            <a:spLocks noGrp="1"/>
          </p:cNvSpPr>
          <p:nvPr>
            <p:ph type="title"/>
          </p:nvPr>
        </p:nvSpPr>
        <p:spPr>
          <a:xfrm>
            <a:off x="370483" y="445025"/>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sp>
        <p:nvSpPr>
          <p:cNvPr id="7" name="Subtitle 3">
            <a:extLst>
              <a:ext uri="{FF2B5EF4-FFF2-40B4-BE49-F238E27FC236}">
                <a16:creationId xmlns:a16="http://schemas.microsoft.com/office/drawing/2014/main" id="{4123F0FB-C419-4D55-A653-E0CBB52F3867}"/>
              </a:ext>
            </a:extLst>
          </p:cNvPr>
          <p:cNvSpPr>
            <a:spLocks noGrp="1"/>
          </p:cNvSpPr>
          <p:nvPr>
            <p:ph type="subTitle" idx="2"/>
          </p:nvPr>
        </p:nvSpPr>
        <p:spPr>
          <a:xfrm>
            <a:off x="684000" y="895046"/>
            <a:ext cx="8460000" cy="393600"/>
          </a:xfrm>
        </p:spPr>
        <p:txBody>
          <a:bodyPr/>
          <a:lstStyle/>
          <a:p>
            <a:pPr marL="0" indent="0">
              <a:buNone/>
            </a:pPr>
            <a:r>
              <a:rPr lang="en-US" sz="1800" b="1" dirty="0">
                <a:solidFill>
                  <a:schemeClr val="tx1"/>
                </a:solidFill>
              </a:rPr>
              <a:t>6.1 </a:t>
            </a:r>
            <a:r>
              <a:rPr lang="vi-VN" sz="1800" b="1" dirty="0">
                <a:solidFill>
                  <a:schemeClr val="tx1"/>
                </a:solidFill>
              </a:rPr>
              <a:t>Xác định đối tượng thực thể</a:t>
            </a:r>
            <a:endParaRPr lang="vi-VN" sz="1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8" name="Google Shape;371;p47">
            <a:extLst>
              <a:ext uri="{FF2B5EF4-FFF2-40B4-BE49-F238E27FC236}">
                <a16:creationId xmlns:a16="http://schemas.microsoft.com/office/drawing/2014/main" id="{DFA295D2-6272-43FE-AB75-B9859B25F324}"/>
              </a:ext>
            </a:extLst>
          </p:cNvPr>
          <p:cNvGrpSpPr/>
          <p:nvPr/>
        </p:nvGrpSpPr>
        <p:grpSpPr>
          <a:xfrm rot="5400000">
            <a:off x="8769250" y="557497"/>
            <a:ext cx="278152" cy="345818"/>
            <a:chOff x="0" y="46600"/>
            <a:chExt cx="3121800" cy="5004600"/>
          </a:xfrm>
        </p:grpSpPr>
        <p:sp>
          <p:nvSpPr>
            <p:cNvPr id="9" name="Google Shape;372;p47">
              <a:extLst>
                <a:ext uri="{FF2B5EF4-FFF2-40B4-BE49-F238E27FC236}">
                  <a16:creationId xmlns:a16="http://schemas.microsoft.com/office/drawing/2014/main" id="{EA043A16-ADDA-456E-875D-05FEE1EB759D}"/>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73;p47">
              <a:extLst>
                <a:ext uri="{FF2B5EF4-FFF2-40B4-BE49-F238E27FC236}">
                  <a16:creationId xmlns:a16="http://schemas.microsoft.com/office/drawing/2014/main" id="{E252A9DA-EF38-40B0-BB35-F8AE9A4E6809}"/>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 name="Google Shape;374;p47">
              <a:extLst>
                <a:ext uri="{FF2B5EF4-FFF2-40B4-BE49-F238E27FC236}">
                  <a16:creationId xmlns:a16="http://schemas.microsoft.com/office/drawing/2014/main" id="{7952EC05-B298-4623-B823-5BEDA88E57E4}"/>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1735903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7DEB980-C99E-46E3-85D7-DE4AFF4BDD44}"/>
              </a:ext>
            </a:extLst>
          </p:cNvPr>
          <p:cNvSpPr>
            <a:spLocks noGrp="1"/>
          </p:cNvSpPr>
          <p:nvPr>
            <p:ph type="body" idx="1"/>
          </p:nvPr>
        </p:nvSpPr>
        <p:spPr>
          <a:xfrm>
            <a:off x="370474" y="1348400"/>
            <a:ext cx="8354425" cy="3416400"/>
          </a:xfrm>
        </p:spPr>
        <p:txBody>
          <a:bodyPr/>
          <a:lstStyle/>
          <a:p>
            <a:pPr marL="0" indent="0">
              <a:buNone/>
            </a:pPr>
            <a:r>
              <a:rPr lang="en-US" dirty="0" err="1">
                <a:solidFill>
                  <a:schemeClr val="tx1"/>
                </a:solidFill>
                <a:latin typeface="Times New Roman" panose="02020603050405020304" pitchFamily="18" charset="0"/>
                <a:cs typeface="Times New Roman" panose="02020603050405020304" pitchFamily="18" charset="0"/>
              </a:rPr>
              <a:t>Xác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định</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thuộc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tính</a:t>
            </a:r>
            <a:r>
              <a:rPr lang="en-US" dirty="0">
                <a:solidFill>
                  <a:schemeClr val="tx1"/>
                </a:solidFill>
                <a:latin typeface="Times New Roman" panose="02020603050405020304" pitchFamily="18" charset="0"/>
                <a:cs typeface="Times New Roman" panose="02020603050405020304" pitchFamily="18" charset="0"/>
              </a:rPr>
              <a:t>: </a:t>
            </a:r>
          </a:p>
          <a:p>
            <a:pPr indent="-457200">
              <a:buNone/>
            </a:pPr>
            <a:r>
              <a:rPr lang="en-US">
                <a:solidFill>
                  <a:schemeClr val="tx1"/>
                </a:solidFill>
                <a:latin typeface="Times New Roman" panose="02020603050405020304" pitchFamily="18" charset="0"/>
                <a:cs typeface="Times New Roman" panose="02020603050405020304" pitchFamily="18" charset="0"/>
              </a:rPr>
              <a:t>  -     </a:t>
            </a:r>
            <a:r>
              <a:rPr lang="vi-VN">
                <a:solidFill>
                  <a:schemeClr val="tx1"/>
                </a:solidFill>
                <a:latin typeface="Times New Roman" panose="02020603050405020304" pitchFamily="18" charset="0"/>
                <a:cs typeface="Times New Roman" panose="02020603050405020304" pitchFamily="18" charset="0"/>
              </a:rPr>
              <a:t>Các </a:t>
            </a:r>
            <a:r>
              <a:rPr lang="vi-VN" dirty="0">
                <a:solidFill>
                  <a:schemeClr val="tx1"/>
                </a:solidFill>
                <a:latin typeface="Times New Roman" panose="02020603050405020304" pitchFamily="18" charset="0"/>
                <a:cs typeface="Times New Roman" panose="02020603050405020304" pitchFamily="18" charset="0"/>
              </a:rPr>
              <a:t>thuộc tính đại diện cho một thuộc tính duy nhất của một đối tượng. Chúng </a:t>
            </a:r>
            <a:r>
              <a:rPr lang="vi-VN">
                <a:solidFill>
                  <a:schemeClr val="tx1"/>
                </a:solidFill>
                <a:latin typeface="Times New Roman" panose="02020603050405020304" pitchFamily="18" charset="0"/>
                <a:cs typeface="Times New Roman" panose="02020603050405020304" pitchFamily="18" charset="0"/>
              </a:rPr>
              <a:t>đại </a:t>
            </a:r>
            <a:r>
              <a:rPr lang="en-US">
                <a:solidFill>
                  <a:schemeClr val="tx1"/>
                </a:solidFill>
                <a:latin typeface="Times New Roman" panose="02020603050405020304" pitchFamily="18" charset="0"/>
                <a:cs typeface="Times New Roman" panose="02020603050405020304" pitchFamily="18" charset="0"/>
              </a:rPr>
              <a:t>        </a:t>
            </a:r>
            <a:r>
              <a:rPr lang="vi-VN">
                <a:solidFill>
                  <a:schemeClr val="tx1"/>
                </a:solidFill>
                <a:latin typeface="Times New Roman" panose="02020603050405020304" pitchFamily="18" charset="0"/>
                <a:cs typeface="Times New Roman" panose="02020603050405020304" pitchFamily="18" charset="0"/>
              </a:rPr>
              <a:t>diện </a:t>
            </a:r>
            <a:r>
              <a:rPr lang="vi-VN" dirty="0">
                <a:solidFill>
                  <a:schemeClr val="tx1"/>
                </a:solidFill>
                <a:latin typeface="Times New Roman" panose="02020603050405020304" pitchFamily="18" charset="0"/>
                <a:cs typeface="Times New Roman" panose="02020603050405020304" pitchFamily="18" charset="0"/>
              </a:rPr>
              <a:t>cho một phần của một đối tượng và không đầy đủ.</a:t>
            </a:r>
            <a:endParaRPr lang="en-US" dirty="0">
              <a:solidFill>
                <a:schemeClr val="tx1"/>
              </a:solidFill>
              <a:latin typeface="Times New Roman" panose="02020603050405020304" pitchFamily="18" charset="0"/>
              <a:cs typeface="Times New Roman" panose="02020603050405020304" pitchFamily="18" charset="0"/>
            </a:endParaRPr>
          </a:p>
          <a:p>
            <a:pPr>
              <a:buFontTx/>
              <a:buChar char="-"/>
            </a:pPr>
            <a:r>
              <a:rPr lang="vi-VN" dirty="0">
                <a:solidFill>
                  <a:schemeClr val="tx1"/>
                </a:solidFill>
                <a:latin typeface="Times New Roman" panose="02020603050405020304" pitchFamily="18" charset="0"/>
                <a:cs typeface="Times New Roman" panose="02020603050405020304" pitchFamily="18" charset="0"/>
              </a:rPr>
              <a:t>Các thuộc tính có các kiểu đơn giản. </a:t>
            </a:r>
            <a:r>
              <a:rPr lang="en-US" dirty="0">
                <a:solidFill>
                  <a:schemeClr val="tx1"/>
                </a:solidFill>
                <a:latin typeface="Times New Roman" panose="02020603050405020304" pitchFamily="18" charset="0"/>
                <a:cs typeface="Times New Roman" panose="02020603050405020304" pitchFamily="18" charset="0"/>
              </a:rPr>
              <a:t>L</a:t>
            </a:r>
            <a:r>
              <a:rPr lang="vi-VN" dirty="0">
                <a:solidFill>
                  <a:schemeClr val="tx1"/>
                </a:solidFill>
                <a:latin typeface="Times New Roman" panose="02020603050405020304" pitchFamily="18" charset="0"/>
                <a:cs typeface="Times New Roman" panose="02020603050405020304" pitchFamily="18" charset="0"/>
              </a:rPr>
              <a:t>à các thuộc tính thường có các loại như số</a:t>
            </a:r>
            <a:r>
              <a:rPr lang="en-US" dirty="0">
                <a:solidFill>
                  <a:schemeClr val="tx1"/>
                </a:solidFill>
                <a:latin typeface="Times New Roman" panose="02020603050405020304" pitchFamily="18" charset="0"/>
                <a:cs typeface="Times New Roman" panose="02020603050405020304" pitchFamily="18" charset="0"/>
              </a:rPr>
              <a:t>, </a:t>
            </a:r>
            <a:r>
              <a:rPr lang="vi-VN" dirty="0">
                <a:solidFill>
                  <a:schemeClr val="tx1"/>
                </a:solidFill>
                <a:latin typeface="Times New Roman" panose="02020603050405020304" pitchFamily="18" charset="0"/>
                <a:cs typeface="Times New Roman" panose="02020603050405020304" pitchFamily="18" charset="0"/>
              </a:rPr>
              <a:t>chuỗi</a:t>
            </a:r>
            <a:r>
              <a:rPr lang="en-US" dirty="0">
                <a:solidFill>
                  <a:schemeClr val="tx1"/>
                </a:solidFill>
                <a:latin typeface="Times New Roman" panose="02020603050405020304" pitchFamily="18" charset="0"/>
                <a:cs typeface="Times New Roman" panose="02020603050405020304" pitchFamily="18" charset="0"/>
              </a:rPr>
              <a:t>, </a:t>
            </a:r>
            <a:r>
              <a:rPr lang="vi-VN">
                <a:solidFill>
                  <a:schemeClr val="tx1"/>
                </a:solidFill>
                <a:latin typeface="Times New Roman" panose="02020603050405020304" pitchFamily="18" charset="0"/>
                <a:cs typeface="Times New Roman" panose="02020603050405020304" pitchFamily="18" charset="0"/>
              </a:rPr>
              <a:t>ngày</a:t>
            </a:r>
            <a:r>
              <a:rPr lang="en-US">
                <a:solidFill>
                  <a:schemeClr val="tx1"/>
                </a:solidFill>
                <a:latin typeface="Times New Roman" panose="02020603050405020304" pitchFamily="18" charset="0"/>
                <a:cs typeface="Times New Roman" panose="02020603050405020304" pitchFamily="18" charset="0"/>
              </a:rPr>
              <a:t>. </a:t>
            </a:r>
            <a:r>
              <a:rPr lang="vi-VN">
                <a:solidFill>
                  <a:schemeClr val="tx1"/>
                </a:solidFill>
                <a:latin typeface="Times New Roman" panose="02020603050405020304" pitchFamily="18" charset="0"/>
                <a:cs typeface="Times New Roman" panose="02020603050405020304" pitchFamily="18" charset="0"/>
              </a:rPr>
              <a:t>Các </a:t>
            </a:r>
            <a:r>
              <a:rPr lang="vi-VN" dirty="0">
                <a:solidFill>
                  <a:schemeClr val="tx1"/>
                </a:solidFill>
                <a:latin typeface="Times New Roman" panose="02020603050405020304" pitchFamily="18" charset="0"/>
                <a:cs typeface="Times New Roman" panose="02020603050405020304" pitchFamily="18" charset="0"/>
              </a:rPr>
              <a:t>thuộc tính như địa chỉ, số an sinh xã hội và số nhận dạng phương tiện cũng thường được coi là các loại đơn giản</a:t>
            </a:r>
            <a:r>
              <a:rPr lang="en-US" dirty="0">
                <a:solidFill>
                  <a:schemeClr val="tx1"/>
                </a:solidFill>
                <a:latin typeface="Times New Roman" panose="02020603050405020304" pitchFamily="18" charset="0"/>
                <a:cs typeface="Times New Roman" panose="02020603050405020304" pitchFamily="18" charset="0"/>
              </a:rPr>
              <a:t>.</a:t>
            </a:r>
          </a:p>
          <a:p>
            <a:pPr>
              <a:buFontTx/>
              <a:buChar char="-"/>
            </a:pPr>
            <a:r>
              <a:rPr lang="en-US" dirty="0" err="1">
                <a:solidFill>
                  <a:schemeClr val="tx1"/>
                </a:solidFill>
                <a:latin typeface="Times New Roman" panose="02020603050405020304" pitchFamily="18" charset="0"/>
                <a:cs typeface="Times New Roman" panose="02020603050405020304" pitchFamily="18" charset="0"/>
              </a:rPr>
              <a:t>Các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danh</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từ</a:t>
            </a:r>
            <a:r>
              <a:rPr lang="en-US" dirty="0">
                <a:solidFill>
                  <a:schemeClr val="tx1"/>
                </a:solidFill>
                <a:latin typeface="Times New Roman" panose="02020603050405020304" pitchFamily="18" charset="0"/>
                <a:cs typeface="Times New Roman" panose="02020603050405020304" pitchFamily="18" charset="0"/>
              </a:rPr>
              <a:t> </a:t>
            </a:r>
            <a:r>
              <a:rPr lang="en-US" err="1">
                <a:solidFill>
                  <a:schemeClr val="tx1"/>
                </a:solidFill>
                <a:latin typeface="Times New Roman" panose="02020603050405020304" pitchFamily="18" charset="0"/>
                <a:cs typeface="Times New Roman" panose="02020603050405020304" pitchFamily="18" charset="0"/>
              </a:rPr>
              <a:t>chỉ</a:t>
            </a:r>
            <a:r>
              <a:rPr lang="en-US">
                <a:solidFill>
                  <a:schemeClr val="tx1"/>
                </a:solidFill>
                <a:latin typeface="Times New Roman" panose="02020603050405020304" pitchFamily="18" charset="0"/>
                <a:cs typeface="Times New Roman" panose="02020603050405020304" pitchFamily="18" charset="0"/>
              </a:rPr>
              <a:t> tập hợp là </a:t>
            </a:r>
            <a:r>
              <a:rPr lang="en-US" dirty="0" err="1">
                <a:solidFill>
                  <a:schemeClr val="tx1"/>
                </a:solidFill>
                <a:latin typeface="Times New Roman" panose="02020603050405020304" pitchFamily="18" charset="0"/>
                <a:cs typeface="Times New Roman" panose="02020603050405020304" pitchFamily="18" charset="0"/>
              </a:rPr>
              <a:t>các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liên</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kết</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thường</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có</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kết</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thực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ngầm</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định</a:t>
            </a:r>
            <a:r>
              <a:rPr lang="en-US" dirty="0">
                <a:solidFill>
                  <a:schemeClr val="tx1"/>
                </a:solidFill>
                <a:latin typeface="Times New Roman" panose="02020603050405020304" pitchFamily="18" charset="0"/>
                <a:cs typeface="Times New Roman" panose="02020603050405020304" pitchFamily="18" charset="0"/>
              </a:rPr>
              <a:t>.</a:t>
            </a:r>
            <a:r>
              <a:rPr lang="vi-VN" dirty="0">
                <a:solidFill>
                  <a:schemeClr val="tx1"/>
                </a:solidFill>
                <a:latin typeface="Times New Roman" panose="02020603050405020304" pitchFamily="18" charset="0"/>
                <a:cs typeface="Times New Roman" panose="02020603050405020304" pitchFamily="18" charset="0"/>
              </a:rPr>
              <a:t> Danh sách, nhóm, bảng và tập hợp được đại diện bởi các </a:t>
            </a:r>
            <a:r>
              <a:rPr lang="vi-VN">
                <a:solidFill>
                  <a:schemeClr val="tx1"/>
                </a:solidFill>
                <a:latin typeface="Times New Roman" panose="02020603050405020304" pitchFamily="18" charset="0"/>
                <a:cs typeface="Times New Roman" panose="02020603050405020304" pitchFamily="18" charset="0"/>
              </a:rPr>
              <a:t>liên </a:t>
            </a:r>
            <a:r>
              <a:rPr lang="en-US">
                <a:solidFill>
                  <a:schemeClr val="tx1"/>
                </a:solidFill>
                <a:latin typeface="Times New Roman" panose="02020603050405020304" pitchFamily="18" charset="0"/>
                <a:cs typeface="Times New Roman" panose="02020603050405020304" pitchFamily="18" charset="0"/>
              </a:rPr>
              <a:t>kết.</a:t>
            </a:r>
            <a:endParaRPr lang="en-US" dirty="0">
              <a:solidFill>
                <a:schemeClr val="tx1"/>
              </a:solidFill>
              <a:latin typeface="Times New Roman" panose="02020603050405020304" pitchFamily="18" charset="0"/>
              <a:cs typeface="Times New Roman" panose="02020603050405020304" pitchFamily="18" charset="0"/>
            </a:endParaRPr>
          </a:p>
          <a:p>
            <a:endParaRPr lang="vi-VN" dirty="0">
              <a:solidFill>
                <a:schemeClr val="tx1"/>
              </a:solidFill>
            </a:endParaRPr>
          </a:p>
        </p:txBody>
      </p:sp>
      <p:sp>
        <p:nvSpPr>
          <p:cNvPr id="6" name="Title 1">
            <a:extLst>
              <a:ext uri="{FF2B5EF4-FFF2-40B4-BE49-F238E27FC236}">
                <a16:creationId xmlns:a16="http://schemas.microsoft.com/office/drawing/2014/main" id="{69AD3E61-99DF-4426-9057-092212F86F77}"/>
              </a:ext>
            </a:extLst>
          </p:cNvPr>
          <p:cNvSpPr>
            <a:spLocks noGrp="1"/>
          </p:cNvSpPr>
          <p:nvPr>
            <p:ph type="title"/>
          </p:nvPr>
        </p:nvSpPr>
        <p:spPr>
          <a:xfrm>
            <a:off x="370483" y="445025"/>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sp>
        <p:nvSpPr>
          <p:cNvPr id="7" name="Subtitle 3">
            <a:extLst>
              <a:ext uri="{FF2B5EF4-FFF2-40B4-BE49-F238E27FC236}">
                <a16:creationId xmlns:a16="http://schemas.microsoft.com/office/drawing/2014/main" id="{5B13D43B-2AA1-48D0-AA41-CF6725D56B96}"/>
              </a:ext>
            </a:extLst>
          </p:cNvPr>
          <p:cNvSpPr>
            <a:spLocks noGrp="1"/>
          </p:cNvSpPr>
          <p:nvPr>
            <p:ph type="subTitle" idx="2"/>
          </p:nvPr>
        </p:nvSpPr>
        <p:spPr>
          <a:xfrm>
            <a:off x="684000" y="895046"/>
            <a:ext cx="8460000" cy="393600"/>
          </a:xfrm>
        </p:spPr>
        <p:txBody>
          <a:bodyPr/>
          <a:lstStyle/>
          <a:p>
            <a:pPr marL="0" indent="0">
              <a:buNone/>
            </a:pPr>
            <a:r>
              <a:rPr lang="en-US" sz="1800" b="1" dirty="0">
                <a:solidFill>
                  <a:schemeClr val="tx1"/>
                </a:solidFill>
              </a:rPr>
              <a:t>6.1 </a:t>
            </a:r>
            <a:r>
              <a:rPr lang="vi-VN" sz="1800" b="1" dirty="0">
                <a:solidFill>
                  <a:schemeClr val="tx1"/>
                </a:solidFill>
              </a:rPr>
              <a:t>Xác định đối tượng thực thể</a:t>
            </a:r>
            <a:endParaRPr lang="vi-VN" sz="1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8" name="Google Shape;371;p47">
            <a:extLst>
              <a:ext uri="{FF2B5EF4-FFF2-40B4-BE49-F238E27FC236}">
                <a16:creationId xmlns:a16="http://schemas.microsoft.com/office/drawing/2014/main" id="{EF980588-D3D3-4432-B0DD-F8ED25182CB9}"/>
              </a:ext>
            </a:extLst>
          </p:cNvPr>
          <p:cNvGrpSpPr/>
          <p:nvPr/>
        </p:nvGrpSpPr>
        <p:grpSpPr>
          <a:xfrm rot="5400000">
            <a:off x="8769250" y="557497"/>
            <a:ext cx="278152" cy="345818"/>
            <a:chOff x="0" y="46600"/>
            <a:chExt cx="3121800" cy="5004600"/>
          </a:xfrm>
        </p:grpSpPr>
        <p:sp>
          <p:nvSpPr>
            <p:cNvPr id="9" name="Google Shape;372;p47">
              <a:extLst>
                <a:ext uri="{FF2B5EF4-FFF2-40B4-BE49-F238E27FC236}">
                  <a16:creationId xmlns:a16="http://schemas.microsoft.com/office/drawing/2014/main" id="{87D83439-13ED-4DAF-8E92-0E1A0D15A2B7}"/>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73;p47">
              <a:extLst>
                <a:ext uri="{FF2B5EF4-FFF2-40B4-BE49-F238E27FC236}">
                  <a16:creationId xmlns:a16="http://schemas.microsoft.com/office/drawing/2014/main" id="{74889035-55EE-4021-BF2A-A8ABC329DDF9}"/>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 name="Google Shape;374;p47">
              <a:extLst>
                <a:ext uri="{FF2B5EF4-FFF2-40B4-BE49-F238E27FC236}">
                  <a16:creationId xmlns:a16="http://schemas.microsoft.com/office/drawing/2014/main" id="{E439D426-7CAD-487D-AC7F-E51A99AC815B}"/>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0714809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4">
            <a:extLst>
              <a:ext uri="{FF2B5EF4-FFF2-40B4-BE49-F238E27FC236}">
                <a16:creationId xmlns:a16="http://schemas.microsoft.com/office/drawing/2014/main" id="{B14B28CD-FF0A-493E-A36B-CAFAAE486C89}"/>
              </a:ext>
            </a:extLst>
          </p:cNvPr>
          <p:cNvGraphicFramePr>
            <a:graphicFrameLocks/>
          </p:cNvGraphicFramePr>
          <p:nvPr/>
        </p:nvGraphicFramePr>
        <p:xfrm>
          <a:off x="129274" y="1385919"/>
          <a:ext cx="8865507" cy="3757581"/>
        </p:xfrm>
        <a:graphic>
          <a:graphicData uri="http://schemas.openxmlformats.org/drawingml/2006/table">
            <a:tbl>
              <a:tblPr firstRow="1" bandRow="1">
                <a:tableStyleId>{5C22544A-7EE6-4342-B048-85BDC9FD1C3A}</a:tableStyleId>
              </a:tblPr>
              <a:tblGrid>
                <a:gridCol w="1846374">
                  <a:extLst>
                    <a:ext uri="{9D8B030D-6E8A-4147-A177-3AD203B41FA5}">
                      <a16:colId xmlns:a16="http://schemas.microsoft.com/office/drawing/2014/main" val="3418197972"/>
                    </a:ext>
                  </a:extLst>
                </a:gridCol>
                <a:gridCol w="3293607">
                  <a:extLst>
                    <a:ext uri="{9D8B030D-6E8A-4147-A177-3AD203B41FA5}">
                      <a16:colId xmlns:a16="http://schemas.microsoft.com/office/drawing/2014/main" val="266574481"/>
                    </a:ext>
                  </a:extLst>
                </a:gridCol>
                <a:gridCol w="3725526">
                  <a:extLst>
                    <a:ext uri="{9D8B030D-6E8A-4147-A177-3AD203B41FA5}">
                      <a16:colId xmlns:a16="http://schemas.microsoft.com/office/drawing/2014/main" val="2188826060"/>
                    </a:ext>
                  </a:extLst>
                </a:gridCol>
              </a:tblGrid>
              <a:tr h="365659">
                <a:tc>
                  <a:txBody>
                    <a:bodyPr/>
                    <a:lstStyle/>
                    <a:p>
                      <a:pPr algn="ctr"/>
                      <a:r>
                        <a:rPr lang="en-US"/>
                        <a:t>Entity Object</a:t>
                      </a:r>
                    </a:p>
                  </a:txBody>
                  <a:tcPr>
                    <a:solidFill>
                      <a:srgbClr val="1667AA"/>
                    </a:solidFill>
                  </a:tcPr>
                </a:tc>
                <a:tc>
                  <a:txBody>
                    <a:bodyPr/>
                    <a:lstStyle/>
                    <a:p>
                      <a:pPr algn="ctr"/>
                      <a:r>
                        <a:rPr lang="en-US"/>
                        <a:t>Attributes &amp; Associations</a:t>
                      </a:r>
                    </a:p>
                  </a:txBody>
                  <a:tcPr>
                    <a:solidFill>
                      <a:srgbClr val="1667AA"/>
                    </a:solidFill>
                  </a:tcPr>
                </a:tc>
                <a:tc>
                  <a:txBody>
                    <a:bodyPr/>
                    <a:lstStyle/>
                    <a:p>
                      <a:pPr algn="ctr"/>
                      <a:r>
                        <a:rPr lang="en-US" dirty="0"/>
                        <a:t>Definition</a:t>
                      </a:r>
                    </a:p>
                  </a:txBody>
                  <a:tcPr>
                    <a:solidFill>
                      <a:srgbClr val="1667AA"/>
                    </a:solidFill>
                  </a:tcPr>
                </a:tc>
                <a:extLst>
                  <a:ext uri="{0D108BD9-81ED-4DB2-BD59-A6C34878D82A}">
                    <a16:rowId xmlns:a16="http://schemas.microsoft.com/office/drawing/2014/main" val="1559514724"/>
                  </a:ext>
                </a:extLst>
              </a:tr>
              <a:tr h="740056">
                <a:tc>
                  <a:txBody>
                    <a:bodyPr/>
                    <a:lstStyle/>
                    <a:p>
                      <a:r>
                        <a:rPr lang="en-US" dirty="0"/>
                        <a:t>Account</a:t>
                      </a:r>
                    </a:p>
                  </a:txBody>
                  <a:tcPr>
                    <a:solidFill>
                      <a:schemeClr val="accent3">
                        <a:lumMod val="20000"/>
                        <a:lumOff val="80000"/>
                      </a:schemeClr>
                    </a:solidFill>
                  </a:tcPr>
                </a:tc>
                <a:tc>
                  <a:txBody>
                    <a:bodyPr/>
                    <a:lstStyle/>
                    <a:p>
                      <a:pPr marL="285750" indent="-285750">
                        <a:buFont typeface="Arial" panose="020B0604020202020204" pitchFamily="34" charset="0"/>
                        <a:buChar char="•"/>
                      </a:pPr>
                      <a:r>
                        <a:rPr lang="en-US" dirty="0" err="1"/>
                        <a:t>Số</a:t>
                      </a:r>
                      <a:r>
                        <a:rPr lang="en-US" baseline="0" dirty="0"/>
                        <a:t> </a:t>
                      </a:r>
                      <a:r>
                        <a:rPr lang="en-US" baseline="0" dirty="0" err="1"/>
                        <a:t>dư</a:t>
                      </a:r>
                      <a:r>
                        <a:rPr lang="en-US" baseline="0" dirty="0"/>
                        <a:t> </a:t>
                      </a:r>
                      <a:r>
                        <a:rPr lang="en-US" baseline="0" dirty="0" err="1"/>
                        <a:t>tài</a:t>
                      </a:r>
                      <a:r>
                        <a:rPr lang="en-US" baseline="0" dirty="0"/>
                        <a:t> </a:t>
                      </a:r>
                      <a:r>
                        <a:rPr lang="en-US" baseline="0" dirty="0" err="1"/>
                        <a:t>khoản</a:t>
                      </a:r>
                      <a:endParaRPr lang="en-US" baseline="0" dirty="0"/>
                    </a:p>
                    <a:p>
                      <a:pPr marL="285750" indent="-285750">
                        <a:buFont typeface="Arial" panose="020B0604020202020204" pitchFamily="34" charset="0"/>
                        <a:buChar char="•"/>
                      </a:pPr>
                      <a:r>
                        <a:rPr lang="en-US" baseline="0" dirty="0" err="1"/>
                        <a:t>Lịch</a:t>
                      </a:r>
                      <a:r>
                        <a:rPr lang="en-US" baseline="0" dirty="0"/>
                        <a:t> </a:t>
                      </a:r>
                      <a:r>
                        <a:rPr lang="en-US" baseline="0" dirty="0" err="1"/>
                        <a:t>sử</a:t>
                      </a:r>
                      <a:r>
                        <a:rPr lang="en-US" baseline="0" dirty="0"/>
                        <a:t> </a:t>
                      </a:r>
                      <a:r>
                        <a:rPr lang="en-US" baseline="0" dirty="0" err="1"/>
                        <a:t>các</a:t>
                      </a:r>
                      <a:r>
                        <a:rPr lang="en-US" baseline="0" dirty="0"/>
                        <a:t> </a:t>
                      </a:r>
                      <a:r>
                        <a:rPr lang="en-US" baseline="0" dirty="0" err="1"/>
                        <a:t>khoản</a:t>
                      </a:r>
                      <a:r>
                        <a:rPr lang="en-US" baseline="0" dirty="0"/>
                        <a:t> </a:t>
                      </a:r>
                      <a:r>
                        <a:rPr lang="en-US" baseline="0" dirty="0" err="1"/>
                        <a:t>phí</a:t>
                      </a:r>
                      <a:r>
                        <a:rPr lang="en-US" baseline="0" dirty="0"/>
                        <a:t> (?)</a:t>
                      </a:r>
                    </a:p>
                    <a:p>
                      <a:pPr marL="285750" indent="-285750">
                        <a:buFont typeface="Arial" panose="020B0604020202020204" pitchFamily="34" charset="0"/>
                        <a:buChar char="•"/>
                      </a:pPr>
                      <a:r>
                        <a:rPr lang="en-US" baseline="0" dirty="0" err="1"/>
                        <a:t>Lịch</a:t>
                      </a:r>
                      <a:r>
                        <a:rPr lang="en-US" baseline="0" dirty="0"/>
                        <a:t> </a:t>
                      </a:r>
                      <a:r>
                        <a:rPr lang="en-US" baseline="0" dirty="0" err="1"/>
                        <a:t>sử</a:t>
                      </a:r>
                      <a:r>
                        <a:rPr lang="en-US" baseline="0" dirty="0"/>
                        <a:t> </a:t>
                      </a:r>
                      <a:r>
                        <a:rPr lang="en-US" baseline="0" dirty="0" err="1"/>
                        <a:t>thanh</a:t>
                      </a:r>
                      <a:r>
                        <a:rPr lang="en-US" baseline="0" dirty="0"/>
                        <a:t> </a:t>
                      </a:r>
                      <a:r>
                        <a:rPr lang="en-US" baseline="0" dirty="0" err="1"/>
                        <a:t>toán</a:t>
                      </a:r>
                      <a:r>
                        <a:rPr lang="en-US" baseline="0" dirty="0"/>
                        <a:t> (?)</a:t>
                      </a:r>
                      <a:endParaRPr lang="en-US" dirty="0"/>
                    </a:p>
                  </a:txBody>
                  <a:tcPr>
                    <a:solidFill>
                      <a:schemeClr val="accent3">
                        <a:lumMod val="20000"/>
                        <a:lumOff val="80000"/>
                      </a:schemeClr>
                    </a:solidFill>
                  </a:tcPr>
                </a:tc>
                <a:tc>
                  <a:txBody>
                    <a:bodyPr/>
                    <a:lstStyle/>
                    <a:p>
                      <a:r>
                        <a:rPr lang="en-US" dirty="0" err="1"/>
                        <a:t>Một</a:t>
                      </a:r>
                      <a:r>
                        <a:rPr lang="en-US" baseline="0" dirty="0"/>
                        <a:t> Account </a:t>
                      </a:r>
                      <a:r>
                        <a:rPr lang="en-US" baseline="0" dirty="0" err="1"/>
                        <a:t>đại</a:t>
                      </a:r>
                      <a:r>
                        <a:rPr lang="en-US" baseline="0" dirty="0"/>
                        <a:t> </a:t>
                      </a:r>
                      <a:r>
                        <a:rPr lang="en-US" baseline="0" dirty="0" err="1"/>
                        <a:t>diện</a:t>
                      </a:r>
                      <a:r>
                        <a:rPr lang="en-US" baseline="0" dirty="0"/>
                        <a:t> </a:t>
                      </a:r>
                      <a:r>
                        <a:rPr lang="en-US" baseline="0" dirty="0" err="1"/>
                        <a:t>cho</a:t>
                      </a:r>
                      <a:r>
                        <a:rPr lang="en-US" baseline="0" dirty="0"/>
                        <a:t> </a:t>
                      </a:r>
                      <a:r>
                        <a:rPr lang="en-US" baseline="0" dirty="0" err="1"/>
                        <a:t>số</a:t>
                      </a:r>
                      <a:r>
                        <a:rPr lang="en-US" baseline="0" dirty="0"/>
                        <a:t> </a:t>
                      </a:r>
                      <a:r>
                        <a:rPr lang="en-US" baseline="0" dirty="0" err="1"/>
                        <a:t>tiền</a:t>
                      </a:r>
                      <a:r>
                        <a:rPr lang="en-US" baseline="0" dirty="0"/>
                        <a:t> </a:t>
                      </a:r>
                      <a:r>
                        <a:rPr lang="en-US" baseline="0" dirty="0" err="1"/>
                        <a:t>hiện</a:t>
                      </a:r>
                      <a:r>
                        <a:rPr lang="en-US" baseline="0" dirty="0"/>
                        <a:t> </a:t>
                      </a:r>
                      <a:r>
                        <a:rPr lang="en-US" baseline="0" dirty="0" err="1"/>
                        <a:t>tạinợ</a:t>
                      </a:r>
                      <a:r>
                        <a:rPr lang="en-US" baseline="0" dirty="0"/>
                        <a:t> </a:t>
                      </a:r>
                      <a:r>
                        <a:rPr lang="en-US" baseline="0" dirty="0" err="1"/>
                        <a:t>bởi</a:t>
                      </a:r>
                      <a:r>
                        <a:rPr lang="en-US" baseline="0" dirty="0"/>
                        <a:t> </a:t>
                      </a:r>
                      <a:r>
                        <a:rPr lang="en-US" baseline="0" dirty="0" err="1"/>
                        <a:t>một</a:t>
                      </a:r>
                      <a:r>
                        <a:rPr lang="en-US" baseline="0" dirty="0"/>
                        <a:t> Advertiser, </a:t>
                      </a:r>
                      <a:r>
                        <a:rPr lang="en-US" baseline="0" dirty="0" err="1"/>
                        <a:t>lịch</a:t>
                      </a:r>
                      <a:r>
                        <a:rPr lang="en-US" baseline="0" dirty="0"/>
                        <a:t> </a:t>
                      </a:r>
                      <a:r>
                        <a:rPr lang="en-US" baseline="0" dirty="0" err="1"/>
                        <a:t>sử</a:t>
                      </a:r>
                      <a:r>
                        <a:rPr lang="en-US" baseline="0" dirty="0"/>
                        <a:t> </a:t>
                      </a:r>
                      <a:r>
                        <a:rPr lang="en-US" baseline="0" dirty="0" err="1"/>
                        <a:t>các</a:t>
                      </a:r>
                      <a:r>
                        <a:rPr lang="en-US" baseline="0" dirty="0"/>
                        <a:t> </a:t>
                      </a:r>
                      <a:r>
                        <a:rPr lang="en-US" baseline="0" dirty="0" err="1"/>
                        <a:t>khoản</a:t>
                      </a:r>
                      <a:r>
                        <a:rPr lang="en-US" baseline="0" dirty="0"/>
                        <a:t> </a:t>
                      </a:r>
                      <a:r>
                        <a:rPr lang="en-US" baseline="0" dirty="0" err="1"/>
                        <a:t>phí,và</a:t>
                      </a:r>
                      <a:r>
                        <a:rPr lang="en-US" baseline="0" dirty="0"/>
                        <a:t> </a:t>
                      </a:r>
                      <a:r>
                        <a:rPr lang="en-US" baseline="0" dirty="0" err="1"/>
                        <a:t>các</a:t>
                      </a:r>
                      <a:r>
                        <a:rPr lang="en-US" baseline="0" dirty="0"/>
                        <a:t> </a:t>
                      </a:r>
                      <a:r>
                        <a:rPr lang="en-US" baseline="0" dirty="0" err="1"/>
                        <a:t>khoản</a:t>
                      </a:r>
                      <a:r>
                        <a:rPr lang="en-US" baseline="0" dirty="0"/>
                        <a:t> </a:t>
                      </a:r>
                      <a:r>
                        <a:rPr lang="en-US" baseline="0" dirty="0" err="1"/>
                        <a:t>thanh</a:t>
                      </a:r>
                      <a:r>
                        <a:rPr lang="en-US" baseline="0" dirty="0"/>
                        <a:t> </a:t>
                      </a:r>
                      <a:r>
                        <a:rPr lang="en-US" baseline="0" dirty="0" err="1"/>
                        <a:t>toán</a:t>
                      </a:r>
                      <a:endParaRPr lang="en-US" dirty="0"/>
                    </a:p>
                  </a:txBody>
                  <a:tcPr>
                    <a:solidFill>
                      <a:schemeClr val="accent3">
                        <a:lumMod val="20000"/>
                        <a:lumOff val="80000"/>
                      </a:schemeClr>
                    </a:solidFill>
                  </a:tcPr>
                </a:tc>
                <a:extLst>
                  <a:ext uri="{0D108BD9-81ED-4DB2-BD59-A6C34878D82A}">
                    <a16:rowId xmlns:a16="http://schemas.microsoft.com/office/drawing/2014/main" val="3376671025"/>
                  </a:ext>
                </a:extLst>
              </a:tr>
              <a:tr h="1171755">
                <a:tc>
                  <a:txBody>
                    <a:bodyPr/>
                    <a:lstStyle/>
                    <a:p>
                      <a:r>
                        <a:rPr lang="en-US" dirty="0"/>
                        <a:t>Advertiser</a:t>
                      </a:r>
                    </a:p>
                  </a:txBody>
                  <a:tcPr>
                    <a:solidFill>
                      <a:schemeClr val="accent3">
                        <a:lumMod val="40000"/>
                        <a:lumOff val="60000"/>
                      </a:schemeClr>
                    </a:solidFill>
                  </a:tcPr>
                </a:tc>
                <a:tc>
                  <a:txBody>
                    <a:bodyPr/>
                    <a:lstStyle/>
                    <a:p>
                      <a:pPr marL="285750" indent="-285750">
                        <a:buFont typeface="Arial" panose="020B0604020202020204" pitchFamily="34" charset="0"/>
                        <a:buChar char="•"/>
                      </a:pPr>
                      <a:r>
                        <a:rPr lang="en-US" dirty="0" err="1"/>
                        <a:t>Tên</a:t>
                      </a:r>
                      <a:endParaRPr lang="en-US" dirty="0"/>
                    </a:p>
                    <a:p>
                      <a:pPr marL="285750" indent="-285750">
                        <a:buFont typeface="Arial" panose="020B0604020202020204" pitchFamily="34" charset="0"/>
                        <a:buChar char="•"/>
                      </a:pPr>
                      <a:r>
                        <a:rPr lang="en-US" dirty="0" err="1"/>
                        <a:t>Các</a:t>
                      </a:r>
                      <a:r>
                        <a:rPr lang="en-US" dirty="0"/>
                        <a:t> </a:t>
                      </a:r>
                      <a:r>
                        <a:rPr lang="en-US" dirty="0" err="1"/>
                        <a:t>giải</a:t>
                      </a:r>
                      <a:r>
                        <a:rPr lang="en-US" dirty="0"/>
                        <a:t> </a:t>
                      </a:r>
                      <a:r>
                        <a:rPr lang="en-US" dirty="0" err="1"/>
                        <a:t>đấu</a:t>
                      </a:r>
                      <a:r>
                        <a:rPr lang="en-US" dirty="0"/>
                        <a:t> </a:t>
                      </a:r>
                      <a:r>
                        <a:rPr lang="en-US" dirty="0" err="1"/>
                        <a:t>quan</a:t>
                      </a:r>
                      <a:r>
                        <a:rPr lang="en-US" dirty="0"/>
                        <a:t> </a:t>
                      </a:r>
                      <a:r>
                        <a:rPr lang="en-US" dirty="0" err="1"/>
                        <a:t>tâm</a:t>
                      </a:r>
                      <a:r>
                        <a:rPr lang="en-US" dirty="0"/>
                        <a:t> </a:t>
                      </a:r>
                      <a:r>
                        <a:rPr lang="en-US" dirty="0" err="1"/>
                        <a:t>chotài</a:t>
                      </a:r>
                      <a:r>
                        <a:rPr lang="en-US" dirty="0"/>
                        <a:t> </a:t>
                      </a:r>
                      <a:r>
                        <a:rPr lang="en-US" dirty="0" err="1"/>
                        <a:t>trợ</a:t>
                      </a:r>
                      <a:r>
                        <a:rPr lang="en-US" dirty="0"/>
                        <a:t> </a:t>
                      </a:r>
                      <a:r>
                        <a:rPr lang="en-US" dirty="0" err="1"/>
                        <a:t>độc</a:t>
                      </a:r>
                      <a:r>
                        <a:rPr lang="en-US" dirty="0"/>
                        <a:t> </a:t>
                      </a:r>
                      <a:r>
                        <a:rPr lang="en-US" dirty="0" err="1"/>
                        <a:t>quyền</a:t>
                      </a:r>
                      <a:r>
                        <a:rPr lang="en-US" dirty="0"/>
                        <a:t> (?)</a:t>
                      </a:r>
                    </a:p>
                    <a:p>
                      <a:pPr marL="285750" indent="-285750">
                        <a:buFont typeface="Arial" panose="020B0604020202020204" pitchFamily="34" charset="0"/>
                        <a:buChar char="•"/>
                      </a:pPr>
                      <a:r>
                        <a:rPr lang="en-US" dirty="0" err="1"/>
                        <a:t>Các</a:t>
                      </a:r>
                      <a:r>
                        <a:rPr lang="en-US" baseline="0" dirty="0"/>
                        <a:t> </a:t>
                      </a:r>
                      <a:r>
                        <a:rPr lang="en-US" baseline="0" dirty="0" err="1"/>
                        <a:t>giải</a:t>
                      </a:r>
                      <a:r>
                        <a:rPr lang="en-US" baseline="0" dirty="0"/>
                        <a:t> </a:t>
                      </a:r>
                      <a:r>
                        <a:rPr lang="en-US" baseline="0" dirty="0" err="1"/>
                        <a:t>đấu</a:t>
                      </a:r>
                      <a:r>
                        <a:rPr lang="en-US" baseline="0" dirty="0"/>
                        <a:t> </a:t>
                      </a:r>
                      <a:r>
                        <a:rPr lang="en-US" baseline="0" dirty="0" err="1"/>
                        <a:t>được</a:t>
                      </a:r>
                      <a:r>
                        <a:rPr lang="en-US" baseline="0" dirty="0"/>
                        <a:t> </a:t>
                      </a:r>
                      <a:r>
                        <a:rPr lang="en-US" baseline="0" dirty="0" err="1"/>
                        <a:t>tài</a:t>
                      </a:r>
                      <a:r>
                        <a:rPr lang="en-US" baseline="0" dirty="0"/>
                        <a:t> </a:t>
                      </a:r>
                      <a:r>
                        <a:rPr lang="en-US" baseline="0" dirty="0" err="1"/>
                        <a:t>trợ</a:t>
                      </a:r>
                      <a:endParaRPr lang="en-US" baseline="0" dirty="0"/>
                    </a:p>
                    <a:p>
                      <a:pPr marL="285750" indent="-285750">
                        <a:buFont typeface="Arial" panose="020B0604020202020204" pitchFamily="34" charset="0"/>
                        <a:buChar char="•"/>
                      </a:pPr>
                      <a:r>
                        <a:rPr lang="en-US" baseline="0" dirty="0" err="1"/>
                        <a:t>Tài</a:t>
                      </a:r>
                      <a:r>
                        <a:rPr lang="en-US" baseline="0" dirty="0"/>
                        <a:t> </a:t>
                      </a:r>
                      <a:r>
                        <a:rPr lang="en-US" baseline="0" dirty="0" err="1"/>
                        <a:t>khoản</a:t>
                      </a:r>
                      <a:endParaRPr lang="en-US" dirty="0"/>
                    </a:p>
                  </a:txBody>
                  <a:tcPr>
                    <a:solidFill>
                      <a:schemeClr val="accent3">
                        <a:lumMod val="40000"/>
                        <a:lumOff val="60000"/>
                      </a:schemeClr>
                    </a:solidFill>
                  </a:tcPr>
                </a:tc>
                <a:tc>
                  <a:txBody>
                    <a:bodyPr/>
                    <a:lstStyle/>
                    <a:p>
                      <a:r>
                        <a:rPr lang="en-US" dirty="0"/>
                        <a:t>Actor </a:t>
                      </a:r>
                      <a:r>
                        <a:rPr lang="en-US" dirty="0" err="1"/>
                        <a:t>quan</a:t>
                      </a:r>
                      <a:r>
                        <a:rPr lang="en-US" dirty="0"/>
                        <a:t> </a:t>
                      </a:r>
                      <a:r>
                        <a:rPr lang="en-US" dirty="0" err="1"/>
                        <a:t>tâm</a:t>
                      </a:r>
                      <a:r>
                        <a:rPr lang="en-US" dirty="0"/>
                        <a:t> </a:t>
                      </a:r>
                      <a:r>
                        <a:rPr lang="en-US" dirty="0" err="1"/>
                        <a:t>đến</a:t>
                      </a:r>
                      <a:r>
                        <a:rPr lang="en-US" dirty="0"/>
                        <a:t> </a:t>
                      </a:r>
                      <a:r>
                        <a:rPr lang="en-US" dirty="0" err="1"/>
                        <a:t>việc</a:t>
                      </a:r>
                      <a:r>
                        <a:rPr lang="en-US" dirty="0"/>
                        <a:t> </a:t>
                      </a:r>
                      <a:r>
                        <a:rPr lang="en-US" dirty="0" err="1"/>
                        <a:t>hiển</a:t>
                      </a:r>
                      <a:r>
                        <a:rPr lang="en-US" dirty="0"/>
                        <a:t> </a:t>
                      </a:r>
                      <a:r>
                        <a:rPr lang="en-US" dirty="0" err="1"/>
                        <a:t>thị</a:t>
                      </a:r>
                      <a:r>
                        <a:rPr lang="en-US" dirty="0"/>
                        <a:t> </a:t>
                      </a:r>
                      <a:r>
                        <a:rPr lang="en-US" dirty="0" err="1"/>
                        <a:t>quảng</a:t>
                      </a:r>
                      <a:r>
                        <a:rPr lang="en-US" dirty="0"/>
                        <a:t> </a:t>
                      </a:r>
                      <a:r>
                        <a:rPr lang="en-US" dirty="0" err="1"/>
                        <a:t>cáo</a:t>
                      </a:r>
                      <a:r>
                        <a:rPr lang="en-US" dirty="0"/>
                        <a:t> </a:t>
                      </a:r>
                      <a:r>
                        <a:rPr lang="en-US" dirty="0" err="1"/>
                        <a:t>biểu</a:t>
                      </a:r>
                      <a:r>
                        <a:rPr lang="en-US" dirty="0"/>
                        <a:t> </a:t>
                      </a:r>
                      <a:r>
                        <a:rPr lang="en-US" dirty="0" err="1"/>
                        <a:t>ngữ</a:t>
                      </a:r>
                      <a:r>
                        <a:rPr lang="en-US" dirty="0"/>
                        <a:t> </a:t>
                      </a:r>
                      <a:r>
                        <a:rPr lang="en-US" dirty="0" err="1"/>
                        <a:t>trong</a:t>
                      </a:r>
                      <a:r>
                        <a:rPr lang="en-US" dirty="0"/>
                        <a:t> </a:t>
                      </a:r>
                      <a:r>
                        <a:rPr lang="en-US" dirty="0" err="1"/>
                        <a:t>các</a:t>
                      </a:r>
                      <a:r>
                        <a:rPr lang="en-US" dirty="0"/>
                        <a:t> </a:t>
                      </a:r>
                      <a:r>
                        <a:rPr lang="en-US" dirty="0" err="1"/>
                        <a:t>trận</a:t>
                      </a:r>
                      <a:r>
                        <a:rPr lang="en-US" dirty="0"/>
                        <a:t> </a:t>
                      </a:r>
                      <a:r>
                        <a:rPr lang="en-US" dirty="0" err="1"/>
                        <a:t>đấu</a:t>
                      </a:r>
                      <a:endParaRPr lang="en-US" dirty="0"/>
                    </a:p>
                  </a:txBody>
                  <a:tcPr>
                    <a:solidFill>
                      <a:schemeClr val="accent3">
                        <a:lumMod val="40000"/>
                        <a:lumOff val="60000"/>
                      </a:schemeClr>
                    </a:solidFill>
                  </a:tcPr>
                </a:tc>
                <a:extLst>
                  <a:ext uri="{0D108BD9-81ED-4DB2-BD59-A6C34878D82A}">
                    <a16:rowId xmlns:a16="http://schemas.microsoft.com/office/drawing/2014/main" val="1931379520"/>
                  </a:ext>
                </a:extLst>
              </a:tr>
              <a:tr h="524206">
                <a:tc>
                  <a:txBody>
                    <a:bodyPr/>
                    <a:lstStyle/>
                    <a:p>
                      <a:r>
                        <a:rPr lang="en-US" dirty="0"/>
                        <a:t>Advertisement</a:t>
                      </a:r>
                    </a:p>
                  </a:txBody>
                  <a:tcPr>
                    <a:solidFill>
                      <a:schemeClr val="accent3">
                        <a:lumMod val="20000"/>
                        <a:lumOff val="80000"/>
                      </a:schemeClr>
                    </a:solidFill>
                  </a:tcPr>
                </a:tc>
                <a:tc>
                  <a:txBody>
                    <a:bodyPr/>
                    <a:lstStyle/>
                    <a:p>
                      <a:pPr marL="285750" indent="-285750">
                        <a:buFont typeface="Arial" panose="020B0604020202020204" pitchFamily="34" charset="0"/>
                        <a:buChar char="•"/>
                      </a:pPr>
                      <a:r>
                        <a:rPr lang="en-US" dirty="0" err="1"/>
                        <a:t>Trò</a:t>
                      </a:r>
                      <a:r>
                        <a:rPr lang="en-US" baseline="0" dirty="0"/>
                        <a:t> </a:t>
                      </a:r>
                      <a:r>
                        <a:rPr lang="en-US" baseline="0" dirty="0" err="1"/>
                        <a:t>chơi</a:t>
                      </a:r>
                      <a:r>
                        <a:rPr lang="en-US" baseline="0" dirty="0"/>
                        <a:t> </a:t>
                      </a:r>
                      <a:r>
                        <a:rPr lang="en-US" baseline="0" dirty="0" err="1"/>
                        <a:t>được</a:t>
                      </a:r>
                      <a:r>
                        <a:rPr lang="en-US" baseline="0" dirty="0"/>
                        <a:t> </a:t>
                      </a:r>
                      <a:r>
                        <a:rPr lang="en-US" baseline="0" dirty="0" err="1"/>
                        <a:t>liên</a:t>
                      </a:r>
                      <a:r>
                        <a:rPr lang="en-US" baseline="0" dirty="0"/>
                        <a:t> </a:t>
                      </a:r>
                      <a:r>
                        <a:rPr lang="en-US" baseline="0" dirty="0" err="1"/>
                        <a:t>kết</a:t>
                      </a:r>
                      <a:endParaRPr lang="en-US" dirty="0"/>
                    </a:p>
                  </a:txBody>
                  <a:tcPr>
                    <a:solidFill>
                      <a:schemeClr val="accent3">
                        <a:lumMod val="20000"/>
                        <a:lumOff val="80000"/>
                      </a:schemeClr>
                    </a:solidFill>
                  </a:tcPr>
                </a:tc>
                <a:tc>
                  <a:txBody>
                    <a:bodyPr/>
                    <a:lstStyle/>
                    <a:p>
                      <a:r>
                        <a:rPr lang="en-US" dirty="0" err="1"/>
                        <a:t>Hình</a:t>
                      </a:r>
                      <a:r>
                        <a:rPr lang="en-US" dirty="0"/>
                        <a:t> </a:t>
                      </a:r>
                      <a:r>
                        <a:rPr lang="en-US" dirty="0" err="1"/>
                        <a:t>ảnh</a:t>
                      </a:r>
                      <a:r>
                        <a:rPr lang="en-US" dirty="0"/>
                        <a:t> do Advertiser </a:t>
                      </a:r>
                      <a:r>
                        <a:rPr lang="en-US" dirty="0" err="1"/>
                        <a:t>cung</a:t>
                      </a:r>
                      <a:r>
                        <a:rPr lang="en-US" dirty="0"/>
                        <a:t> </a:t>
                      </a:r>
                      <a:r>
                        <a:rPr lang="en-US" dirty="0" err="1"/>
                        <a:t>cấp</a:t>
                      </a:r>
                      <a:r>
                        <a:rPr lang="en-US" dirty="0"/>
                        <a:t> </a:t>
                      </a:r>
                      <a:r>
                        <a:rPr lang="en-US" dirty="0" err="1"/>
                        <a:t>để</a:t>
                      </a:r>
                      <a:r>
                        <a:rPr lang="en-US" dirty="0"/>
                        <a:t> </a:t>
                      </a:r>
                      <a:r>
                        <a:rPr lang="en-US" dirty="0" err="1"/>
                        <a:t>hiển</a:t>
                      </a:r>
                      <a:r>
                        <a:rPr lang="en-US" dirty="0"/>
                        <a:t> </a:t>
                      </a:r>
                      <a:r>
                        <a:rPr lang="en-US" dirty="0" err="1"/>
                        <a:t>thị</a:t>
                      </a:r>
                      <a:r>
                        <a:rPr lang="en-US" dirty="0"/>
                        <a:t> </a:t>
                      </a:r>
                      <a:r>
                        <a:rPr lang="en-US" dirty="0" err="1"/>
                        <a:t>trong</a:t>
                      </a:r>
                      <a:r>
                        <a:rPr lang="en-US" dirty="0"/>
                        <a:t> </a:t>
                      </a:r>
                      <a:r>
                        <a:rPr lang="en-US" dirty="0" err="1"/>
                        <a:t>các</a:t>
                      </a:r>
                      <a:r>
                        <a:rPr lang="en-US" dirty="0"/>
                        <a:t> </a:t>
                      </a:r>
                      <a:r>
                        <a:rPr lang="en-US" dirty="0" err="1"/>
                        <a:t>trận</a:t>
                      </a:r>
                      <a:r>
                        <a:rPr lang="en-US" dirty="0"/>
                        <a:t> </a:t>
                      </a:r>
                      <a:r>
                        <a:rPr lang="en-US" dirty="0" err="1"/>
                        <a:t>đấu</a:t>
                      </a:r>
                      <a:endParaRPr lang="en-US" dirty="0"/>
                    </a:p>
                  </a:txBody>
                  <a:tcPr>
                    <a:solidFill>
                      <a:schemeClr val="accent3">
                        <a:lumMod val="20000"/>
                        <a:lumOff val="80000"/>
                      </a:schemeClr>
                    </a:solidFill>
                  </a:tcPr>
                </a:tc>
                <a:extLst>
                  <a:ext uri="{0D108BD9-81ED-4DB2-BD59-A6C34878D82A}">
                    <a16:rowId xmlns:a16="http://schemas.microsoft.com/office/drawing/2014/main" val="74951596"/>
                  </a:ext>
                </a:extLst>
              </a:tr>
              <a:tr h="955905">
                <a:tc>
                  <a:txBody>
                    <a:bodyPr/>
                    <a:lstStyle/>
                    <a:p>
                      <a:r>
                        <a:rPr lang="en-US" dirty="0"/>
                        <a:t>Arena</a:t>
                      </a:r>
                    </a:p>
                  </a:txBody>
                  <a:tcPr>
                    <a:solidFill>
                      <a:schemeClr val="accent3">
                        <a:lumMod val="40000"/>
                        <a:lumOff val="60000"/>
                      </a:schemeClr>
                    </a:solidFill>
                  </a:tcPr>
                </a:tc>
                <a:tc>
                  <a:txBody>
                    <a:bodyPr/>
                    <a:lstStyle/>
                    <a:p>
                      <a:r>
                        <a:rPr lang="vi-VN" dirty="0"/>
                        <a:t>• số lượng giải đấu tối đa</a:t>
                      </a:r>
                    </a:p>
                    <a:p>
                      <a:r>
                        <a:rPr lang="vi-VN" dirty="0"/>
                        <a:t>• phí cố định cho tài trợ (?)</a:t>
                      </a:r>
                    </a:p>
                    <a:p>
                      <a:r>
                        <a:rPr lang="vi-VN" dirty="0"/>
                        <a:t>• giải đấu (ngụ ý)</a:t>
                      </a:r>
                    </a:p>
                    <a:p>
                      <a:r>
                        <a:rPr lang="vi-VN" dirty="0"/>
                        <a:t>• nhóm lợi ích (ngụ ý)</a:t>
                      </a:r>
                      <a:endParaRPr lang="en-US" dirty="0"/>
                    </a:p>
                  </a:txBody>
                  <a:tcPr>
                    <a:solidFill>
                      <a:schemeClr val="accent3">
                        <a:lumMod val="40000"/>
                        <a:lumOff val="60000"/>
                      </a:schemeClr>
                    </a:solidFill>
                  </a:tcPr>
                </a:tc>
                <a:tc>
                  <a:txBody>
                    <a:bodyPr/>
                    <a:lstStyle/>
                    <a:p>
                      <a:r>
                        <a:rPr lang="en-US" dirty="0" err="1"/>
                        <a:t>Bản</a:t>
                      </a:r>
                      <a:r>
                        <a:rPr lang="en-US" dirty="0"/>
                        <a:t> </a:t>
                      </a:r>
                      <a:r>
                        <a:rPr lang="en-US" dirty="0" err="1"/>
                        <a:t>khởi</a:t>
                      </a:r>
                      <a:r>
                        <a:rPr lang="en-US" dirty="0"/>
                        <a:t> </a:t>
                      </a:r>
                      <a:r>
                        <a:rPr lang="en-US" dirty="0" err="1"/>
                        <a:t>tạo</a:t>
                      </a:r>
                      <a:r>
                        <a:rPr lang="en-US" dirty="0"/>
                        <a:t> </a:t>
                      </a:r>
                      <a:r>
                        <a:rPr lang="en-US" dirty="0" err="1"/>
                        <a:t>hệ</a:t>
                      </a:r>
                      <a:r>
                        <a:rPr lang="en-US" dirty="0"/>
                        <a:t> </a:t>
                      </a:r>
                      <a:r>
                        <a:rPr lang="en-US" dirty="0" err="1"/>
                        <a:t>thống</a:t>
                      </a:r>
                      <a:r>
                        <a:rPr lang="en-US" dirty="0"/>
                        <a:t> ARENA.</a:t>
                      </a:r>
                    </a:p>
                  </a:txBody>
                  <a:tcPr>
                    <a:solidFill>
                      <a:schemeClr val="accent3">
                        <a:lumMod val="40000"/>
                        <a:lumOff val="60000"/>
                      </a:schemeClr>
                    </a:solidFill>
                  </a:tcPr>
                </a:tc>
                <a:extLst>
                  <a:ext uri="{0D108BD9-81ED-4DB2-BD59-A6C34878D82A}">
                    <a16:rowId xmlns:a16="http://schemas.microsoft.com/office/drawing/2014/main" val="2364377558"/>
                  </a:ext>
                </a:extLst>
              </a:tr>
            </a:tbl>
          </a:graphicData>
        </a:graphic>
      </p:graphicFrame>
      <p:sp>
        <p:nvSpPr>
          <p:cNvPr id="7" name="Title 1">
            <a:extLst>
              <a:ext uri="{FF2B5EF4-FFF2-40B4-BE49-F238E27FC236}">
                <a16:creationId xmlns:a16="http://schemas.microsoft.com/office/drawing/2014/main" id="{179B20B7-5F06-4BF1-8E91-D79B2970F36C}"/>
              </a:ext>
            </a:extLst>
          </p:cNvPr>
          <p:cNvSpPr>
            <a:spLocks noGrp="1"/>
          </p:cNvSpPr>
          <p:nvPr>
            <p:ph type="title"/>
          </p:nvPr>
        </p:nvSpPr>
        <p:spPr>
          <a:xfrm>
            <a:off x="370483" y="445025"/>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sp>
        <p:nvSpPr>
          <p:cNvPr id="8" name="Subtitle 3">
            <a:extLst>
              <a:ext uri="{FF2B5EF4-FFF2-40B4-BE49-F238E27FC236}">
                <a16:creationId xmlns:a16="http://schemas.microsoft.com/office/drawing/2014/main" id="{1FDC4018-E302-40E8-96E6-21100659C3C6}"/>
              </a:ext>
            </a:extLst>
          </p:cNvPr>
          <p:cNvSpPr>
            <a:spLocks noGrp="1"/>
          </p:cNvSpPr>
          <p:nvPr>
            <p:ph type="subTitle" idx="2"/>
          </p:nvPr>
        </p:nvSpPr>
        <p:spPr>
          <a:xfrm>
            <a:off x="684000" y="895046"/>
            <a:ext cx="8460000" cy="393600"/>
          </a:xfrm>
        </p:spPr>
        <p:txBody>
          <a:bodyPr/>
          <a:lstStyle/>
          <a:p>
            <a:pPr marL="0" indent="0">
              <a:buNone/>
            </a:pPr>
            <a:r>
              <a:rPr lang="en-US" sz="1800" b="1" dirty="0"/>
              <a:t>6.1 </a:t>
            </a:r>
            <a:r>
              <a:rPr lang="vi-VN" sz="1800" b="1" dirty="0"/>
              <a:t>Xác định đối tượng thực thể</a:t>
            </a:r>
            <a:endParaRPr lang="vi-VN" sz="18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9" name="Google Shape;371;p47">
            <a:extLst>
              <a:ext uri="{FF2B5EF4-FFF2-40B4-BE49-F238E27FC236}">
                <a16:creationId xmlns:a16="http://schemas.microsoft.com/office/drawing/2014/main" id="{84EA6D00-5949-45CF-87F2-E8155E747FD1}"/>
              </a:ext>
            </a:extLst>
          </p:cNvPr>
          <p:cNvGrpSpPr/>
          <p:nvPr/>
        </p:nvGrpSpPr>
        <p:grpSpPr>
          <a:xfrm rot="5400000">
            <a:off x="8769250" y="557497"/>
            <a:ext cx="278152" cy="345818"/>
            <a:chOff x="0" y="46600"/>
            <a:chExt cx="3121800" cy="5004600"/>
          </a:xfrm>
        </p:grpSpPr>
        <p:sp>
          <p:nvSpPr>
            <p:cNvPr id="10" name="Google Shape;372;p47">
              <a:extLst>
                <a:ext uri="{FF2B5EF4-FFF2-40B4-BE49-F238E27FC236}">
                  <a16:creationId xmlns:a16="http://schemas.microsoft.com/office/drawing/2014/main" id="{0F99DC8F-E79D-4F1D-BC98-641547B1AB22}"/>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73;p47">
              <a:extLst>
                <a:ext uri="{FF2B5EF4-FFF2-40B4-BE49-F238E27FC236}">
                  <a16:creationId xmlns:a16="http://schemas.microsoft.com/office/drawing/2014/main" id="{519A9D8F-7ABD-4F2B-B5A2-398F0CB483CF}"/>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 name="Google Shape;374;p47">
              <a:extLst>
                <a:ext uri="{FF2B5EF4-FFF2-40B4-BE49-F238E27FC236}">
                  <a16:creationId xmlns:a16="http://schemas.microsoft.com/office/drawing/2014/main" id="{73DF243A-4C5B-4159-8D11-C9B47A0DBCE7}"/>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243427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4">
            <a:extLst>
              <a:ext uri="{FF2B5EF4-FFF2-40B4-BE49-F238E27FC236}">
                <a16:creationId xmlns:a16="http://schemas.microsoft.com/office/drawing/2014/main" id="{C76F71D2-7719-4A2D-9211-5D56BB1800B7}"/>
              </a:ext>
            </a:extLst>
          </p:cNvPr>
          <p:cNvGraphicFramePr>
            <a:graphicFrameLocks/>
          </p:cNvGraphicFramePr>
          <p:nvPr/>
        </p:nvGraphicFramePr>
        <p:xfrm>
          <a:off x="370483" y="1467746"/>
          <a:ext cx="8020050" cy="3507255"/>
        </p:xfrm>
        <a:graphic>
          <a:graphicData uri="http://schemas.openxmlformats.org/drawingml/2006/table">
            <a:tbl>
              <a:tblPr firstRow="1" bandRow="1">
                <a:tableStyleId>{5C22544A-7EE6-4342-B048-85BDC9FD1C3A}</a:tableStyleId>
              </a:tblPr>
              <a:tblGrid>
                <a:gridCol w="1280219">
                  <a:extLst>
                    <a:ext uri="{9D8B030D-6E8A-4147-A177-3AD203B41FA5}">
                      <a16:colId xmlns:a16="http://schemas.microsoft.com/office/drawing/2014/main" val="3418197972"/>
                    </a:ext>
                  </a:extLst>
                </a:gridCol>
                <a:gridCol w="2776299">
                  <a:extLst>
                    <a:ext uri="{9D8B030D-6E8A-4147-A177-3AD203B41FA5}">
                      <a16:colId xmlns:a16="http://schemas.microsoft.com/office/drawing/2014/main" val="266574481"/>
                    </a:ext>
                  </a:extLst>
                </a:gridCol>
                <a:gridCol w="3963532">
                  <a:extLst>
                    <a:ext uri="{9D8B030D-6E8A-4147-A177-3AD203B41FA5}">
                      <a16:colId xmlns:a16="http://schemas.microsoft.com/office/drawing/2014/main" val="2188826060"/>
                    </a:ext>
                  </a:extLst>
                </a:gridCol>
              </a:tblGrid>
              <a:tr h="300043">
                <a:tc>
                  <a:txBody>
                    <a:bodyPr/>
                    <a:lstStyle/>
                    <a:p>
                      <a:pPr algn="ctr"/>
                      <a:r>
                        <a:rPr lang="en-US" dirty="0"/>
                        <a:t>Entity Object</a:t>
                      </a:r>
                    </a:p>
                  </a:txBody>
                  <a:tcPr>
                    <a:solidFill>
                      <a:srgbClr val="1667AA"/>
                    </a:solidFill>
                  </a:tcPr>
                </a:tc>
                <a:tc>
                  <a:txBody>
                    <a:bodyPr/>
                    <a:lstStyle/>
                    <a:p>
                      <a:pPr algn="ctr"/>
                      <a:r>
                        <a:rPr lang="en-US"/>
                        <a:t>Attributes &amp; Associations</a:t>
                      </a:r>
                    </a:p>
                  </a:txBody>
                  <a:tcPr>
                    <a:solidFill>
                      <a:srgbClr val="1667AA"/>
                    </a:solidFill>
                  </a:tcPr>
                </a:tc>
                <a:tc>
                  <a:txBody>
                    <a:bodyPr/>
                    <a:lstStyle/>
                    <a:p>
                      <a:pPr algn="ctr"/>
                      <a:r>
                        <a:rPr lang="en-US" dirty="0"/>
                        <a:t>Definition</a:t>
                      </a:r>
                    </a:p>
                  </a:txBody>
                  <a:tcPr>
                    <a:solidFill>
                      <a:srgbClr val="1667AA"/>
                    </a:solidFill>
                  </a:tcPr>
                </a:tc>
                <a:extLst>
                  <a:ext uri="{0D108BD9-81ED-4DB2-BD59-A6C34878D82A}">
                    <a16:rowId xmlns:a16="http://schemas.microsoft.com/office/drawing/2014/main" val="1559514724"/>
                  </a:ext>
                </a:extLst>
              </a:tr>
              <a:tr h="770565">
                <a:tc>
                  <a:txBody>
                    <a:bodyPr/>
                    <a:lstStyle/>
                    <a:p>
                      <a:r>
                        <a:rPr lang="en-US" dirty="0"/>
                        <a:t>Game</a:t>
                      </a:r>
                    </a:p>
                  </a:txBody>
                  <a:tcPr>
                    <a:solidFill>
                      <a:schemeClr val="accent3">
                        <a:lumMod val="20000"/>
                        <a:lumOff val="80000"/>
                      </a:schemeClr>
                    </a:solidFill>
                  </a:tcPr>
                </a:tc>
                <a:tc>
                  <a:txBody>
                    <a:bodyPr/>
                    <a:lstStyle/>
                    <a:p>
                      <a:pPr marL="285750" indent="-285750">
                        <a:buFont typeface="Arial" panose="020B0604020202020204" pitchFamily="34" charset="0"/>
                        <a:buChar char="•"/>
                      </a:pPr>
                      <a:endParaRPr lang="en-US" dirty="0"/>
                    </a:p>
                  </a:txBody>
                  <a:tcPr>
                    <a:solidFill>
                      <a:schemeClr val="accent3">
                        <a:lumMod val="20000"/>
                        <a:lumOff val="80000"/>
                      </a:schemeClr>
                    </a:solidFill>
                  </a:tcPr>
                </a:tc>
                <a:tc>
                  <a:txBody>
                    <a:bodyPr/>
                    <a:lstStyle/>
                    <a:p>
                      <a:pPr algn="just"/>
                      <a:r>
                        <a:rPr lang="en-US" dirty="0" err="1"/>
                        <a:t>Một</a:t>
                      </a:r>
                      <a:r>
                        <a:rPr lang="en-US" baseline="0" dirty="0"/>
                        <a:t> Game </a:t>
                      </a:r>
                      <a:r>
                        <a:rPr lang="vi-VN" dirty="0"/>
                        <a:t>là một cuộc thi giữa một số</a:t>
                      </a:r>
                      <a:r>
                        <a:rPr lang="en-US" baseline="0" dirty="0"/>
                        <a:t> Players</a:t>
                      </a:r>
                      <a:r>
                        <a:rPr lang="vi-VN" dirty="0"/>
                        <a:t> được tiến hành theo một tập hợp</a:t>
                      </a:r>
                      <a:r>
                        <a:rPr lang="en-US" dirty="0"/>
                        <a:t> </a:t>
                      </a:r>
                      <a:r>
                        <a:rPr lang="vi-VN" dirty="0"/>
                        <a:t>của các quy tắc.</a:t>
                      </a:r>
                      <a:endParaRPr lang="en-US" dirty="0"/>
                    </a:p>
                  </a:txBody>
                  <a:tcPr>
                    <a:solidFill>
                      <a:schemeClr val="accent3">
                        <a:lumMod val="20000"/>
                        <a:lumOff val="80000"/>
                      </a:schemeClr>
                    </a:solidFill>
                  </a:tcPr>
                </a:tc>
                <a:extLst>
                  <a:ext uri="{0D108BD9-81ED-4DB2-BD59-A6C34878D82A}">
                    <a16:rowId xmlns:a16="http://schemas.microsoft.com/office/drawing/2014/main" val="3376671025"/>
                  </a:ext>
                </a:extLst>
              </a:tr>
              <a:tr h="1140162">
                <a:tc>
                  <a:txBody>
                    <a:bodyPr/>
                    <a:lstStyle/>
                    <a:p>
                      <a:r>
                        <a:rPr lang="en-US" dirty="0" err="1"/>
                        <a:t>InterestGroup</a:t>
                      </a:r>
                      <a:endParaRPr lang="en-US" dirty="0"/>
                    </a:p>
                  </a:txBody>
                  <a:tcPr>
                    <a:solidFill>
                      <a:schemeClr val="accent3">
                        <a:lumMod val="40000"/>
                        <a:lumOff val="60000"/>
                      </a:schemeClr>
                    </a:solidFill>
                  </a:tcPr>
                </a:tc>
                <a:tc>
                  <a:txBody>
                    <a:bodyPr/>
                    <a:lstStyle/>
                    <a:p>
                      <a:pPr marL="285750" indent="-285750">
                        <a:buFont typeface="Arial" panose="020B0604020202020204" pitchFamily="34" charset="0"/>
                        <a:buChar char="•"/>
                      </a:pPr>
                      <a:r>
                        <a:rPr lang="vi-VN" dirty="0"/>
                        <a:t>danh sách người chơi, kh</a:t>
                      </a:r>
                      <a:r>
                        <a:rPr lang="en-US" dirty="0" err="1"/>
                        <a:t>án</a:t>
                      </a:r>
                      <a:r>
                        <a:rPr lang="en-US" baseline="0" dirty="0"/>
                        <a:t> </a:t>
                      </a:r>
                      <a:r>
                        <a:rPr lang="vi-VN" dirty="0"/>
                        <a:t>giả hoặc</a:t>
                      </a:r>
                    </a:p>
                    <a:p>
                      <a:pPr marL="285750" indent="-285750">
                        <a:buFont typeface="Arial" panose="020B0604020202020204" pitchFamily="34" charset="0"/>
                        <a:buChar char="•"/>
                      </a:pPr>
                      <a:r>
                        <a:rPr lang="vi-VN" dirty="0"/>
                        <a:t>các nhà quảng cáo</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dirty="0"/>
                        <a:t>trò chơi và giải đấu của</a:t>
                      </a:r>
                      <a:r>
                        <a:rPr lang="en-US" baseline="0" dirty="0"/>
                        <a:t> </a:t>
                      </a:r>
                      <a:r>
                        <a:rPr lang="vi-VN" dirty="0"/>
                        <a:t>sở thích (ngụ ý)</a:t>
                      </a:r>
                      <a:endParaRPr lang="en-US" dirty="0"/>
                    </a:p>
                  </a:txBody>
                  <a:tcPr>
                    <a:solidFill>
                      <a:schemeClr val="accent3">
                        <a:lumMod val="40000"/>
                        <a:lumOff val="60000"/>
                      </a:schemeClr>
                    </a:solidFill>
                  </a:tcPr>
                </a:tc>
                <a:tc>
                  <a:txBody>
                    <a:bodyPr/>
                    <a:lstStyle/>
                    <a:p>
                      <a:pPr algn="just"/>
                      <a:r>
                        <a:rPr lang="en-US" dirty="0" err="1"/>
                        <a:t>InterestGroups</a:t>
                      </a:r>
                      <a:r>
                        <a:rPr lang="en-US" dirty="0"/>
                        <a:t> </a:t>
                      </a:r>
                      <a:r>
                        <a:rPr lang="vi-VN" dirty="0"/>
                        <a:t>là danh sách người dùng trong</a:t>
                      </a:r>
                      <a:r>
                        <a:rPr lang="en-US" dirty="0"/>
                        <a:t> </a:t>
                      </a:r>
                      <a:r>
                        <a:rPr lang="vi-VN" dirty="0"/>
                        <a:t>ARENA có chung sở thích</a:t>
                      </a:r>
                      <a:r>
                        <a:rPr lang="en-US" dirty="0"/>
                        <a:t>.</a:t>
                      </a:r>
                      <a:r>
                        <a:rPr lang="en-US" baseline="0" dirty="0"/>
                        <a:t> </a:t>
                      </a:r>
                      <a:r>
                        <a:rPr lang="en-US" dirty="0" err="1"/>
                        <a:t>InterestGroups</a:t>
                      </a:r>
                      <a:r>
                        <a:rPr lang="en-US" dirty="0"/>
                        <a:t> </a:t>
                      </a:r>
                      <a:r>
                        <a:rPr lang="vi-VN" dirty="0"/>
                        <a:t>được sử dụng như</a:t>
                      </a:r>
                      <a:r>
                        <a:rPr lang="en-US" dirty="0"/>
                        <a:t> </a:t>
                      </a:r>
                      <a:r>
                        <a:rPr lang="vi-VN" dirty="0"/>
                        <a:t>danh sách gửi thư để thông báo cho các </a:t>
                      </a:r>
                      <a:r>
                        <a:rPr lang="en-US" dirty="0"/>
                        <a:t>actor</a:t>
                      </a:r>
                      <a:r>
                        <a:rPr lang="en-US" baseline="0" dirty="0"/>
                        <a:t> </a:t>
                      </a:r>
                      <a:r>
                        <a:rPr lang="vi-VN" dirty="0"/>
                        <a:t>tiềm năng về</a:t>
                      </a:r>
                      <a:r>
                        <a:rPr lang="en-US" dirty="0"/>
                        <a:t> </a:t>
                      </a:r>
                      <a:r>
                        <a:rPr lang="vi-VN" dirty="0"/>
                        <a:t>sự kiện mới</a:t>
                      </a:r>
                      <a:endParaRPr lang="en-US" dirty="0"/>
                    </a:p>
                  </a:txBody>
                  <a:tcPr>
                    <a:solidFill>
                      <a:schemeClr val="accent3">
                        <a:lumMod val="40000"/>
                        <a:lumOff val="60000"/>
                      </a:schemeClr>
                    </a:solidFill>
                  </a:tcPr>
                </a:tc>
                <a:extLst>
                  <a:ext uri="{0D108BD9-81ED-4DB2-BD59-A6C34878D82A}">
                    <a16:rowId xmlns:a16="http://schemas.microsoft.com/office/drawing/2014/main" val="1931379520"/>
                  </a:ext>
                </a:extLst>
              </a:tr>
              <a:tr h="1273650">
                <a:tc>
                  <a:txBody>
                    <a:bodyPr/>
                    <a:lstStyle/>
                    <a:p>
                      <a:r>
                        <a:rPr lang="en-US" dirty="0"/>
                        <a:t>League</a:t>
                      </a:r>
                    </a:p>
                  </a:txBody>
                  <a:tcPr>
                    <a:solidFill>
                      <a:schemeClr val="accent3">
                        <a:lumMod val="20000"/>
                        <a:lumOff val="80000"/>
                      </a:schemeClr>
                    </a:solidFill>
                  </a:tcPr>
                </a:tc>
                <a:tc>
                  <a:txBody>
                    <a:bodyPr/>
                    <a:lstStyle/>
                    <a:p>
                      <a:pPr marL="285750" indent="-285750">
                        <a:buFont typeface="Arial" panose="020B0604020202020204" pitchFamily="34" charset="0"/>
                        <a:buChar char="•"/>
                      </a:pPr>
                      <a:r>
                        <a:rPr lang="en-US" dirty="0" err="1"/>
                        <a:t>Số</a:t>
                      </a:r>
                      <a:r>
                        <a:rPr lang="en-US" baseline="0" dirty="0"/>
                        <a:t> </a:t>
                      </a:r>
                      <a:r>
                        <a:rPr lang="en-US" baseline="0" dirty="0" err="1"/>
                        <a:t>giải</a:t>
                      </a:r>
                      <a:r>
                        <a:rPr lang="en-US" baseline="0" dirty="0"/>
                        <a:t> </a:t>
                      </a:r>
                      <a:r>
                        <a:rPr lang="en-US" baseline="0" dirty="0" err="1"/>
                        <a:t>đấu</a:t>
                      </a:r>
                      <a:r>
                        <a:rPr lang="en-US" baseline="0" dirty="0"/>
                        <a:t> </a:t>
                      </a:r>
                      <a:r>
                        <a:rPr lang="en-US" baseline="0" dirty="0" err="1"/>
                        <a:t>tối</a:t>
                      </a:r>
                      <a:r>
                        <a:rPr lang="en-US" baseline="0" dirty="0"/>
                        <a:t> </a:t>
                      </a:r>
                      <a:r>
                        <a:rPr lang="en-US" baseline="0" dirty="0" err="1"/>
                        <a:t>đa</a:t>
                      </a:r>
                      <a:endParaRPr lang="en-US" dirty="0"/>
                    </a:p>
                    <a:p>
                      <a:pPr marL="285750" indent="-285750">
                        <a:buFont typeface="Arial" panose="020B0604020202020204" pitchFamily="34" charset="0"/>
                        <a:buChar char="•"/>
                      </a:pPr>
                      <a:r>
                        <a:rPr lang="en-US" dirty="0"/>
                        <a:t>Game</a:t>
                      </a:r>
                    </a:p>
                  </a:txBody>
                  <a:tcPr>
                    <a:solidFill>
                      <a:schemeClr val="accent3">
                        <a:lumMod val="20000"/>
                        <a:lumOff val="80000"/>
                      </a:schemeClr>
                    </a:solidFill>
                  </a:tcPr>
                </a:tc>
                <a:tc>
                  <a:txBody>
                    <a:bodyPr/>
                    <a:lstStyle/>
                    <a:p>
                      <a:r>
                        <a:rPr lang="en-US" dirty="0" err="1"/>
                        <a:t>Một</a:t>
                      </a:r>
                      <a:r>
                        <a:rPr lang="en-US" baseline="0" dirty="0"/>
                        <a:t> League</a:t>
                      </a:r>
                      <a:r>
                        <a:rPr lang="vi-VN" dirty="0"/>
                        <a:t> đại diện cho một cộng đồng để chạy</a:t>
                      </a:r>
                      <a:r>
                        <a:rPr lang="en-US" baseline="0" dirty="0"/>
                        <a:t> </a:t>
                      </a:r>
                      <a:r>
                        <a:rPr lang="en-US" dirty="0"/>
                        <a:t>Tournament</a:t>
                      </a:r>
                      <a:r>
                        <a:rPr lang="vi-VN" dirty="0"/>
                        <a:t>. Một </a:t>
                      </a:r>
                      <a:r>
                        <a:rPr lang="en-US" dirty="0"/>
                        <a:t>League</a:t>
                      </a:r>
                      <a:r>
                        <a:rPr lang="vi-VN" dirty="0"/>
                        <a:t> được liên kết với một</a:t>
                      </a:r>
                      <a:r>
                        <a:rPr lang="en-US" dirty="0"/>
                        <a:t> Game </a:t>
                      </a:r>
                      <a:r>
                        <a:rPr lang="vi-VN" dirty="0"/>
                        <a:t>và TournamentStyle cụ thể.</a:t>
                      </a:r>
                      <a:r>
                        <a:rPr lang="en-US" dirty="0"/>
                        <a:t> </a:t>
                      </a:r>
                      <a:r>
                        <a:rPr lang="vi-VN" dirty="0"/>
                        <a:t>Players</a:t>
                      </a:r>
                      <a:r>
                        <a:rPr lang="en-US" dirty="0"/>
                        <a:t> </a:t>
                      </a:r>
                      <a:r>
                        <a:rPr lang="vi-VN" dirty="0"/>
                        <a:t>đã đăng ký với </a:t>
                      </a:r>
                      <a:r>
                        <a:rPr lang="en-US" dirty="0"/>
                        <a:t>League </a:t>
                      </a:r>
                      <a:r>
                        <a:rPr lang="vi-VN" dirty="0"/>
                        <a:t>tích lũy điểm theo</a:t>
                      </a:r>
                      <a:r>
                        <a:rPr lang="en-US" dirty="0"/>
                        <a:t> E</a:t>
                      </a:r>
                      <a:r>
                        <a:rPr lang="vi-VN" dirty="0"/>
                        <a:t>xpertRating</a:t>
                      </a:r>
                      <a:r>
                        <a:rPr lang="en-US" dirty="0"/>
                        <a:t> </a:t>
                      </a:r>
                      <a:r>
                        <a:rPr lang="vi-VN" dirty="0"/>
                        <a:t>của </a:t>
                      </a:r>
                      <a:r>
                        <a:rPr lang="en-US" dirty="0"/>
                        <a:t>League</a:t>
                      </a:r>
                      <a:r>
                        <a:rPr lang="vi-VN" dirty="0"/>
                        <a:t>.</a:t>
                      </a:r>
                      <a:endParaRPr lang="en-US" dirty="0"/>
                    </a:p>
                  </a:txBody>
                  <a:tcPr>
                    <a:solidFill>
                      <a:schemeClr val="accent3">
                        <a:lumMod val="20000"/>
                        <a:lumOff val="80000"/>
                      </a:schemeClr>
                    </a:solidFill>
                  </a:tcPr>
                </a:tc>
                <a:extLst>
                  <a:ext uri="{0D108BD9-81ED-4DB2-BD59-A6C34878D82A}">
                    <a16:rowId xmlns:a16="http://schemas.microsoft.com/office/drawing/2014/main" val="74951596"/>
                  </a:ext>
                </a:extLst>
              </a:tr>
            </a:tbl>
          </a:graphicData>
        </a:graphic>
      </p:graphicFrame>
      <p:sp>
        <p:nvSpPr>
          <p:cNvPr id="7" name="Title 1">
            <a:extLst>
              <a:ext uri="{FF2B5EF4-FFF2-40B4-BE49-F238E27FC236}">
                <a16:creationId xmlns:a16="http://schemas.microsoft.com/office/drawing/2014/main" id="{2B3EED89-79D7-4DD9-BE0A-56C0BD8EDB80}"/>
              </a:ext>
            </a:extLst>
          </p:cNvPr>
          <p:cNvSpPr>
            <a:spLocks noGrp="1"/>
          </p:cNvSpPr>
          <p:nvPr>
            <p:ph type="title"/>
          </p:nvPr>
        </p:nvSpPr>
        <p:spPr>
          <a:xfrm>
            <a:off x="370483" y="422448"/>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sp>
        <p:nvSpPr>
          <p:cNvPr id="8" name="Subtitle 3">
            <a:extLst>
              <a:ext uri="{FF2B5EF4-FFF2-40B4-BE49-F238E27FC236}">
                <a16:creationId xmlns:a16="http://schemas.microsoft.com/office/drawing/2014/main" id="{730114E1-52C6-4C8D-BDE1-DBF249913013}"/>
              </a:ext>
            </a:extLst>
          </p:cNvPr>
          <p:cNvSpPr>
            <a:spLocks noGrp="1"/>
          </p:cNvSpPr>
          <p:nvPr>
            <p:ph type="subTitle" idx="2"/>
          </p:nvPr>
        </p:nvSpPr>
        <p:spPr>
          <a:xfrm>
            <a:off x="684000" y="895046"/>
            <a:ext cx="8460000" cy="393600"/>
          </a:xfrm>
        </p:spPr>
        <p:txBody>
          <a:bodyPr/>
          <a:lstStyle/>
          <a:p>
            <a:pPr marL="0" indent="0">
              <a:buNone/>
            </a:pPr>
            <a:r>
              <a:rPr lang="en-US" sz="1800" b="1" dirty="0"/>
              <a:t>6.1 </a:t>
            </a:r>
            <a:r>
              <a:rPr lang="vi-VN" sz="1800" b="1" dirty="0"/>
              <a:t>Xác định đối tượng thực thể</a:t>
            </a:r>
            <a:endParaRPr lang="vi-VN" sz="18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9" name="Google Shape;371;p47">
            <a:extLst>
              <a:ext uri="{FF2B5EF4-FFF2-40B4-BE49-F238E27FC236}">
                <a16:creationId xmlns:a16="http://schemas.microsoft.com/office/drawing/2014/main" id="{0AD96574-249A-4413-B664-F64E2049DF45}"/>
              </a:ext>
            </a:extLst>
          </p:cNvPr>
          <p:cNvGrpSpPr/>
          <p:nvPr/>
        </p:nvGrpSpPr>
        <p:grpSpPr>
          <a:xfrm rot="5400000">
            <a:off x="8769250" y="557497"/>
            <a:ext cx="278152" cy="345818"/>
            <a:chOff x="0" y="46600"/>
            <a:chExt cx="3121800" cy="5004600"/>
          </a:xfrm>
        </p:grpSpPr>
        <p:sp>
          <p:nvSpPr>
            <p:cNvPr id="10" name="Google Shape;372;p47">
              <a:extLst>
                <a:ext uri="{FF2B5EF4-FFF2-40B4-BE49-F238E27FC236}">
                  <a16:creationId xmlns:a16="http://schemas.microsoft.com/office/drawing/2014/main" id="{2BCD5667-1B38-47AF-8FDC-550E3A584DA8}"/>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73;p47">
              <a:extLst>
                <a:ext uri="{FF2B5EF4-FFF2-40B4-BE49-F238E27FC236}">
                  <a16:creationId xmlns:a16="http://schemas.microsoft.com/office/drawing/2014/main" id="{6AE264B1-503E-408F-80A5-C2B03A953937}"/>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 name="Google Shape;374;p47">
              <a:extLst>
                <a:ext uri="{FF2B5EF4-FFF2-40B4-BE49-F238E27FC236}">
                  <a16:creationId xmlns:a16="http://schemas.microsoft.com/office/drawing/2014/main" id="{0C8948E0-4DD1-4BDA-9829-60598BA294DF}"/>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502377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4">
            <a:extLst>
              <a:ext uri="{FF2B5EF4-FFF2-40B4-BE49-F238E27FC236}">
                <a16:creationId xmlns:a16="http://schemas.microsoft.com/office/drawing/2014/main" id="{B1AF5783-FBE3-4799-96CA-F0BFFD1D9A8B}"/>
              </a:ext>
            </a:extLst>
          </p:cNvPr>
          <p:cNvGraphicFramePr>
            <a:graphicFrameLocks/>
          </p:cNvGraphicFramePr>
          <p:nvPr/>
        </p:nvGraphicFramePr>
        <p:xfrm>
          <a:off x="0" y="1220883"/>
          <a:ext cx="9144000" cy="3895191"/>
        </p:xfrm>
        <a:graphic>
          <a:graphicData uri="http://schemas.openxmlformats.org/drawingml/2006/table">
            <a:tbl>
              <a:tblPr firstRow="1" bandRow="1">
                <a:tableStyleId>{5C22544A-7EE6-4342-B048-85BDC9FD1C3A}</a:tableStyleId>
              </a:tblPr>
              <a:tblGrid>
                <a:gridCol w="1300606">
                  <a:extLst>
                    <a:ext uri="{9D8B030D-6E8A-4147-A177-3AD203B41FA5}">
                      <a16:colId xmlns:a16="http://schemas.microsoft.com/office/drawing/2014/main" val="3418197972"/>
                    </a:ext>
                  </a:extLst>
                </a:gridCol>
                <a:gridCol w="2689503">
                  <a:extLst>
                    <a:ext uri="{9D8B030D-6E8A-4147-A177-3AD203B41FA5}">
                      <a16:colId xmlns:a16="http://schemas.microsoft.com/office/drawing/2014/main" val="266574481"/>
                    </a:ext>
                  </a:extLst>
                </a:gridCol>
                <a:gridCol w="5153891">
                  <a:extLst>
                    <a:ext uri="{9D8B030D-6E8A-4147-A177-3AD203B41FA5}">
                      <a16:colId xmlns:a16="http://schemas.microsoft.com/office/drawing/2014/main" val="2188826060"/>
                    </a:ext>
                  </a:extLst>
                </a:gridCol>
              </a:tblGrid>
              <a:tr h="494645">
                <a:tc>
                  <a:txBody>
                    <a:bodyPr/>
                    <a:lstStyle/>
                    <a:p>
                      <a:pPr algn="ctr"/>
                      <a:r>
                        <a:rPr lang="en-US" dirty="0"/>
                        <a:t>Entity Object</a:t>
                      </a:r>
                    </a:p>
                  </a:txBody>
                  <a:tcPr>
                    <a:solidFill>
                      <a:srgbClr val="1667AA"/>
                    </a:solidFill>
                  </a:tcPr>
                </a:tc>
                <a:tc>
                  <a:txBody>
                    <a:bodyPr/>
                    <a:lstStyle/>
                    <a:p>
                      <a:pPr algn="ctr"/>
                      <a:r>
                        <a:rPr lang="en-US" dirty="0"/>
                        <a:t>Attributes &amp; Associations</a:t>
                      </a:r>
                    </a:p>
                  </a:txBody>
                  <a:tcPr>
                    <a:solidFill>
                      <a:srgbClr val="1667AA"/>
                    </a:solidFill>
                  </a:tcPr>
                </a:tc>
                <a:tc>
                  <a:txBody>
                    <a:bodyPr/>
                    <a:lstStyle/>
                    <a:p>
                      <a:pPr algn="ctr"/>
                      <a:r>
                        <a:rPr lang="en-US" dirty="0"/>
                        <a:t>Definition</a:t>
                      </a:r>
                    </a:p>
                  </a:txBody>
                  <a:tcPr>
                    <a:solidFill>
                      <a:srgbClr val="1667AA"/>
                    </a:solidFill>
                  </a:tcPr>
                </a:tc>
                <a:extLst>
                  <a:ext uri="{0D108BD9-81ED-4DB2-BD59-A6C34878D82A}">
                    <a16:rowId xmlns:a16="http://schemas.microsoft.com/office/drawing/2014/main" val="1559514724"/>
                  </a:ext>
                </a:extLst>
              </a:tr>
              <a:tr h="498920">
                <a:tc>
                  <a:txBody>
                    <a:bodyPr/>
                    <a:lstStyle/>
                    <a:p>
                      <a:r>
                        <a:rPr lang="en-US" sz="1300" dirty="0" err="1"/>
                        <a:t>LeagueOwner</a:t>
                      </a:r>
                      <a:endParaRPr lang="en-US" sz="1300" dirty="0"/>
                    </a:p>
                  </a:txBody>
                  <a:tcPr>
                    <a:solidFill>
                      <a:schemeClr val="accent3">
                        <a:lumMod val="20000"/>
                        <a:lumOff val="80000"/>
                      </a:schemeClr>
                    </a:solidFill>
                  </a:tcPr>
                </a:tc>
                <a:tc>
                  <a:txBody>
                    <a:bodyPr/>
                    <a:lstStyle/>
                    <a:p>
                      <a:pPr marL="285750" indent="-285750">
                        <a:buFont typeface="Arial" panose="020B0604020202020204" pitchFamily="34" charset="0"/>
                        <a:buChar char="•"/>
                      </a:pPr>
                      <a:r>
                        <a:rPr lang="en-US" sz="1300" dirty="0" err="1"/>
                        <a:t>Tên</a:t>
                      </a:r>
                      <a:r>
                        <a:rPr lang="en-US" sz="1300" dirty="0"/>
                        <a:t>(</a:t>
                      </a:r>
                      <a:r>
                        <a:rPr lang="en-US" sz="1300" dirty="0" err="1"/>
                        <a:t>ngụ</a:t>
                      </a:r>
                      <a:r>
                        <a:rPr lang="en-US" sz="1300" baseline="0" dirty="0"/>
                        <a:t> ý)</a:t>
                      </a:r>
                      <a:endParaRPr lang="en-US" sz="1300" dirty="0"/>
                    </a:p>
                  </a:txBody>
                  <a:tcPr>
                    <a:solidFill>
                      <a:schemeClr val="accent3">
                        <a:lumMod val="20000"/>
                        <a:lumOff val="80000"/>
                      </a:schemeClr>
                    </a:solidFill>
                  </a:tcPr>
                </a:tc>
                <a:tc>
                  <a:txBody>
                    <a:bodyPr/>
                    <a:lstStyle/>
                    <a:p>
                      <a:pPr algn="just"/>
                      <a:r>
                        <a:rPr lang="en-US" sz="1300" dirty="0"/>
                        <a:t>Actor</a:t>
                      </a:r>
                      <a:r>
                        <a:rPr lang="en-US" sz="1300" baseline="0" dirty="0"/>
                        <a:t> </a:t>
                      </a:r>
                      <a:r>
                        <a:rPr lang="en-US" sz="1300" dirty="0" err="1"/>
                        <a:t>tạo</a:t>
                      </a:r>
                      <a:r>
                        <a:rPr lang="en-US" sz="1300" dirty="0"/>
                        <a:t> </a:t>
                      </a:r>
                      <a:r>
                        <a:rPr lang="en-US" sz="1300" dirty="0" err="1"/>
                        <a:t>ra</a:t>
                      </a:r>
                      <a:r>
                        <a:rPr lang="en-US" sz="1300" dirty="0"/>
                        <a:t> </a:t>
                      </a:r>
                      <a:r>
                        <a:rPr lang="en-US" sz="1300" dirty="0" err="1"/>
                        <a:t>một</a:t>
                      </a:r>
                      <a:r>
                        <a:rPr lang="en-US" sz="1300" dirty="0"/>
                        <a:t> League</a:t>
                      </a:r>
                      <a:r>
                        <a:rPr lang="en-US" sz="1300" baseline="0" dirty="0"/>
                        <a:t> </a:t>
                      </a:r>
                      <a:r>
                        <a:rPr lang="en-US" sz="1300" dirty="0" err="1"/>
                        <a:t>và</a:t>
                      </a:r>
                      <a:r>
                        <a:rPr lang="en-US" sz="1300" dirty="0"/>
                        <a:t> </a:t>
                      </a:r>
                      <a:r>
                        <a:rPr lang="en-US" sz="1300" dirty="0" err="1"/>
                        <a:t>chịu</a:t>
                      </a:r>
                      <a:r>
                        <a:rPr lang="en-US" sz="1300" dirty="0"/>
                        <a:t> </a:t>
                      </a:r>
                      <a:r>
                        <a:rPr lang="en-US" sz="1300" dirty="0" err="1"/>
                        <a:t>trách</a:t>
                      </a:r>
                      <a:r>
                        <a:rPr lang="en-US" sz="1300" dirty="0"/>
                        <a:t> </a:t>
                      </a:r>
                      <a:r>
                        <a:rPr lang="en-US" sz="1300" dirty="0" err="1"/>
                        <a:t>nhiệmđể</a:t>
                      </a:r>
                      <a:r>
                        <a:rPr lang="en-US" sz="1300" dirty="0"/>
                        <a:t> </a:t>
                      </a:r>
                      <a:r>
                        <a:rPr lang="en-US" sz="1300" dirty="0" err="1"/>
                        <a:t>tổ</a:t>
                      </a:r>
                      <a:r>
                        <a:rPr lang="en-US" sz="1300" dirty="0"/>
                        <a:t> </a:t>
                      </a:r>
                      <a:r>
                        <a:rPr lang="en-US" sz="1300" dirty="0" err="1"/>
                        <a:t>chức</a:t>
                      </a:r>
                      <a:r>
                        <a:rPr lang="en-US" sz="1300" dirty="0"/>
                        <a:t> </a:t>
                      </a:r>
                      <a:r>
                        <a:rPr lang="en-US" sz="1300" dirty="0" err="1"/>
                        <a:t>các</a:t>
                      </a:r>
                      <a:r>
                        <a:rPr lang="en-US" sz="1300" dirty="0"/>
                        <a:t> Tournament</a:t>
                      </a:r>
                      <a:r>
                        <a:rPr lang="en-US" sz="1300" baseline="0" dirty="0"/>
                        <a:t>s </a:t>
                      </a:r>
                      <a:r>
                        <a:rPr lang="en-US" sz="1300" dirty="0" err="1"/>
                        <a:t>trong</a:t>
                      </a:r>
                      <a:r>
                        <a:rPr lang="en-US" sz="1300" baseline="0" dirty="0"/>
                        <a:t> League.</a:t>
                      </a:r>
                      <a:endParaRPr lang="en-US" sz="1300" dirty="0"/>
                    </a:p>
                  </a:txBody>
                  <a:tcPr>
                    <a:solidFill>
                      <a:schemeClr val="accent3">
                        <a:lumMod val="20000"/>
                        <a:lumOff val="80000"/>
                      </a:schemeClr>
                    </a:solidFill>
                  </a:tcPr>
                </a:tc>
                <a:extLst>
                  <a:ext uri="{0D108BD9-81ED-4DB2-BD59-A6C34878D82A}">
                    <a16:rowId xmlns:a16="http://schemas.microsoft.com/office/drawing/2014/main" val="3376671025"/>
                  </a:ext>
                </a:extLst>
              </a:tr>
              <a:tr h="1046375">
                <a:tc>
                  <a:txBody>
                    <a:bodyPr/>
                    <a:lstStyle/>
                    <a:p>
                      <a:r>
                        <a:rPr lang="en-US" sz="1300" dirty="0"/>
                        <a:t>Match</a:t>
                      </a:r>
                    </a:p>
                  </a:txBody>
                  <a:tcPr>
                    <a:solidFill>
                      <a:schemeClr val="accent3">
                        <a:lumMod val="40000"/>
                        <a:lumOff val="60000"/>
                      </a:schemeClr>
                    </a:solidFill>
                  </a:tcPr>
                </a:tc>
                <a:tc>
                  <a:txBody>
                    <a:bodyPr/>
                    <a:lstStyle/>
                    <a:p>
                      <a:pPr marL="285750" indent="-285750">
                        <a:buFont typeface="Arial" panose="020B0604020202020204" pitchFamily="34" charset="0"/>
                        <a:buChar char="•"/>
                      </a:pPr>
                      <a:r>
                        <a:rPr lang="en-US" sz="1300" dirty="0" err="1"/>
                        <a:t>Giải</a:t>
                      </a:r>
                      <a:r>
                        <a:rPr lang="en-US" sz="1300" dirty="0"/>
                        <a:t> </a:t>
                      </a:r>
                      <a:r>
                        <a:rPr lang="en-US" sz="1300" dirty="0" err="1"/>
                        <a:t>đấu</a:t>
                      </a:r>
                      <a:endParaRPr lang="en-US" sz="1300" dirty="0"/>
                    </a:p>
                    <a:p>
                      <a:pPr marL="285750" indent="-285750">
                        <a:buFont typeface="Arial" panose="020B0604020202020204" pitchFamily="34" charset="0"/>
                        <a:buChar char="•"/>
                      </a:pPr>
                      <a:r>
                        <a:rPr lang="en-US" sz="1300" dirty="0"/>
                        <a:t>Players</a:t>
                      </a:r>
                    </a:p>
                  </a:txBody>
                  <a:tcPr>
                    <a:solidFill>
                      <a:schemeClr val="accent3">
                        <a:lumMod val="40000"/>
                        <a:lumOff val="60000"/>
                      </a:schemeClr>
                    </a:solidFill>
                  </a:tcPr>
                </a:tc>
                <a:tc>
                  <a:txBody>
                    <a:bodyPr/>
                    <a:lstStyle/>
                    <a:p>
                      <a:pPr algn="l"/>
                      <a:r>
                        <a:rPr lang="en-US" sz="1300" dirty="0" err="1"/>
                        <a:t>Một</a:t>
                      </a:r>
                      <a:r>
                        <a:rPr lang="en-US" sz="1300" dirty="0"/>
                        <a:t> Match</a:t>
                      </a:r>
                      <a:r>
                        <a:rPr lang="en-US" sz="1300" baseline="0" dirty="0"/>
                        <a:t> </a:t>
                      </a:r>
                      <a:r>
                        <a:rPr lang="vi-VN" sz="1300" dirty="0"/>
                        <a:t>là một cuộc thi giữa hai hoặc nhiều</a:t>
                      </a:r>
                      <a:r>
                        <a:rPr lang="en-US" sz="1300" baseline="0" dirty="0"/>
                        <a:t> Players</a:t>
                      </a:r>
                      <a:r>
                        <a:rPr lang="vi-VN" sz="1300" dirty="0"/>
                        <a:t> trong phạm vi của </a:t>
                      </a:r>
                      <a:r>
                        <a:rPr lang="en-US" sz="1300" dirty="0" err="1"/>
                        <a:t>một</a:t>
                      </a:r>
                      <a:r>
                        <a:rPr lang="en-US" sz="1300" baseline="0" dirty="0"/>
                        <a:t> Game</a:t>
                      </a:r>
                      <a:r>
                        <a:rPr lang="vi-VN" sz="1300" dirty="0"/>
                        <a:t>. Các</a:t>
                      </a:r>
                      <a:r>
                        <a:rPr lang="en-US" sz="1300" dirty="0"/>
                        <a:t> </a:t>
                      </a:r>
                      <a:r>
                        <a:rPr lang="vi-VN" sz="1300" dirty="0"/>
                        <a:t>kết quả của một </a:t>
                      </a:r>
                      <a:r>
                        <a:rPr lang="en-US" sz="1300" dirty="0"/>
                        <a:t>Match </a:t>
                      </a:r>
                      <a:r>
                        <a:rPr lang="vi-VN" sz="1300" dirty="0"/>
                        <a:t>có thể là một người chiến thắng duy nhất vàmột tập hợp những người thua cuộc hoặc một trận. Một số</a:t>
                      </a:r>
                      <a:r>
                        <a:rPr lang="en-US" sz="1300" dirty="0"/>
                        <a:t> T</a:t>
                      </a:r>
                      <a:r>
                        <a:rPr lang="vi-VN" sz="1300" dirty="0"/>
                        <a:t>ournamentStyles</a:t>
                      </a:r>
                      <a:r>
                        <a:rPr lang="en-US" sz="1300" dirty="0"/>
                        <a:t> </a:t>
                      </a:r>
                      <a:r>
                        <a:rPr lang="vi-VN" sz="1300" dirty="0"/>
                        <a:t>có thể không cho phép quan hệ.</a:t>
                      </a:r>
                      <a:endParaRPr lang="en-US" sz="1300" dirty="0"/>
                    </a:p>
                  </a:txBody>
                  <a:tcPr>
                    <a:solidFill>
                      <a:schemeClr val="accent3">
                        <a:lumMod val="40000"/>
                        <a:lumOff val="60000"/>
                      </a:schemeClr>
                    </a:solidFill>
                  </a:tcPr>
                </a:tc>
                <a:extLst>
                  <a:ext uri="{0D108BD9-81ED-4DB2-BD59-A6C34878D82A}">
                    <a16:rowId xmlns:a16="http://schemas.microsoft.com/office/drawing/2014/main" val="1931379520"/>
                  </a:ext>
                </a:extLst>
              </a:tr>
              <a:tr h="293482">
                <a:tc>
                  <a:txBody>
                    <a:bodyPr/>
                    <a:lstStyle/>
                    <a:p>
                      <a:r>
                        <a:rPr lang="en-US" sz="1300" dirty="0"/>
                        <a:t>Player</a:t>
                      </a:r>
                    </a:p>
                  </a:txBody>
                  <a:tcPr>
                    <a:solidFill>
                      <a:schemeClr val="accent3">
                        <a:lumMod val="20000"/>
                        <a:lumOff val="80000"/>
                      </a:schemeClr>
                    </a:solidFill>
                  </a:tcPr>
                </a:tc>
                <a:tc>
                  <a:txBody>
                    <a:bodyPr/>
                    <a:lstStyle/>
                    <a:p>
                      <a:pPr marL="285750" indent="-285750">
                        <a:buFont typeface="Arial" panose="020B0604020202020204" pitchFamily="34" charset="0"/>
                        <a:buChar char="•"/>
                      </a:pPr>
                      <a:r>
                        <a:rPr lang="en-US" sz="1300" dirty="0" err="1"/>
                        <a:t>Tên</a:t>
                      </a:r>
                      <a:r>
                        <a:rPr lang="en-US" sz="1300" dirty="0"/>
                        <a:t>(</a:t>
                      </a:r>
                      <a:r>
                        <a:rPr lang="en-US" sz="1300" dirty="0" err="1"/>
                        <a:t>ngụ</a:t>
                      </a:r>
                      <a:r>
                        <a:rPr lang="en-US" sz="1300" baseline="0" dirty="0"/>
                        <a:t> ý)</a:t>
                      </a:r>
                      <a:endParaRPr lang="en-US" sz="1300" dirty="0"/>
                    </a:p>
                  </a:txBody>
                  <a:tcPr>
                    <a:solidFill>
                      <a:schemeClr val="accent3">
                        <a:lumMod val="20000"/>
                        <a:lumOff val="80000"/>
                      </a:schemeClr>
                    </a:solidFill>
                  </a:tcPr>
                </a:tc>
                <a:tc>
                  <a:txBody>
                    <a:bodyPr/>
                    <a:lstStyle/>
                    <a:p>
                      <a:endParaRPr lang="en-US" sz="1300" dirty="0"/>
                    </a:p>
                  </a:txBody>
                  <a:tcPr>
                    <a:solidFill>
                      <a:schemeClr val="accent3">
                        <a:lumMod val="20000"/>
                        <a:lumOff val="80000"/>
                      </a:schemeClr>
                    </a:solidFill>
                  </a:tcPr>
                </a:tc>
                <a:extLst>
                  <a:ext uri="{0D108BD9-81ED-4DB2-BD59-A6C34878D82A}">
                    <a16:rowId xmlns:a16="http://schemas.microsoft.com/office/drawing/2014/main" val="74951596"/>
                  </a:ext>
                </a:extLst>
              </a:tr>
              <a:tr h="1526104">
                <a:tc>
                  <a:txBody>
                    <a:bodyPr/>
                    <a:lstStyle/>
                    <a:p>
                      <a:r>
                        <a:rPr lang="en-US" sz="1300" dirty="0"/>
                        <a:t>Tournament</a:t>
                      </a:r>
                    </a:p>
                  </a:txBody>
                  <a:tcPr>
                    <a:solidFill>
                      <a:schemeClr val="accent3">
                        <a:lumMod val="40000"/>
                        <a:lumOff val="60000"/>
                      </a:schemeClr>
                    </a:solidFill>
                  </a:tcPr>
                </a:tc>
                <a:tc>
                  <a:txBody>
                    <a:bodyPr/>
                    <a:lstStyle/>
                    <a:p>
                      <a:pPr marL="285750" indent="-285750">
                        <a:buFont typeface="Arial" panose="020B0604020202020204" pitchFamily="34" charset="0"/>
                        <a:buChar char="•"/>
                      </a:pPr>
                      <a:r>
                        <a:rPr lang="en-US" sz="1300" dirty="0" err="1"/>
                        <a:t>Tên</a:t>
                      </a:r>
                      <a:endParaRPr lang="en-US" sz="1300" dirty="0"/>
                    </a:p>
                    <a:p>
                      <a:pPr marL="285750" indent="-285750">
                        <a:buFont typeface="Arial" panose="020B0604020202020204" pitchFamily="34" charset="0"/>
                        <a:buChar char="•"/>
                      </a:pPr>
                      <a:r>
                        <a:rPr lang="en-US" sz="1300" dirty="0"/>
                        <a:t>N</a:t>
                      </a:r>
                      <a:r>
                        <a:rPr lang="vi-VN" sz="1300" dirty="0"/>
                        <a:t>gày bắt đầu ứng dụng</a:t>
                      </a:r>
                    </a:p>
                    <a:p>
                      <a:pPr marL="285750" indent="-285750">
                        <a:buFont typeface="Arial" panose="020B0604020202020204" pitchFamily="34" charset="0"/>
                        <a:buChar char="•"/>
                      </a:pPr>
                      <a:r>
                        <a:rPr lang="en-US" sz="1300" dirty="0"/>
                        <a:t>N</a:t>
                      </a:r>
                      <a:r>
                        <a:rPr lang="vi-VN" sz="1300" dirty="0"/>
                        <a:t>gày kết thúc ứng dụng</a:t>
                      </a:r>
                    </a:p>
                    <a:p>
                      <a:pPr marL="285750" indent="-285750">
                        <a:buFont typeface="Arial" panose="020B0604020202020204" pitchFamily="34" charset="0"/>
                        <a:buChar char="•"/>
                      </a:pPr>
                      <a:r>
                        <a:rPr lang="en-US" sz="1300" dirty="0"/>
                        <a:t>N</a:t>
                      </a:r>
                      <a:r>
                        <a:rPr lang="vi-VN" sz="1300" dirty="0"/>
                        <a:t>gày bắt đầu chơi</a:t>
                      </a:r>
                    </a:p>
                    <a:p>
                      <a:pPr marL="285750" indent="-285750">
                        <a:buFont typeface="Arial" panose="020B0604020202020204" pitchFamily="34" charset="0"/>
                        <a:buChar char="•"/>
                      </a:pPr>
                      <a:r>
                        <a:rPr lang="en-US" sz="1300" dirty="0"/>
                        <a:t>N</a:t>
                      </a:r>
                      <a:r>
                        <a:rPr lang="vi-VN" sz="1300" dirty="0"/>
                        <a:t>gày kết thúc chơi</a:t>
                      </a:r>
                    </a:p>
                    <a:p>
                      <a:pPr marL="285750" indent="-285750">
                        <a:buFont typeface="Arial" panose="020B0604020202020204" pitchFamily="34" charset="0"/>
                        <a:buChar char="•"/>
                      </a:pPr>
                      <a:r>
                        <a:rPr lang="en-US" sz="1300" dirty="0"/>
                        <a:t>S</a:t>
                      </a:r>
                      <a:r>
                        <a:rPr lang="vi-VN" sz="1300" dirty="0"/>
                        <a:t>ố lượng người chơi tối đa</a:t>
                      </a:r>
                    </a:p>
                    <a:p>
                      <a:pPr marL="285750" indent="-285750">
                        <a:buFont typeface="Arial" panose="020B0604020202020204" pitchFamily="34" charset="0"/>
                        <a:buChar char="•"/>
                      </a:pPr>
                      <a:r>
                        <a:rPr lang="en-US" sz="1300" dirty="0"/>
                        <a:t>N</a:t>
                      </a:r>
                      <a:r>
                        <a:rPr lang="vi-VN" sz="1300" dirty="0"/>
                        <a:t>hà tài trợ độc quyền</a:t>
                      </a:r>
                      <a:endParaRPr lang="en-US" sz="1300" dirty="0"/>
                    </a:p>
                  </a:txBody>
                  <a:tcPr>
                    <a:solidFill>
                      <a:schemeClr val="accent3">
                        <a:lumMod val="40000"/>
                        <a:lumOff val="60000"/>
                      </a:schemeClr>
                    </a:solidFill>
                  </a:tcPr>
                </a:tc>
                <a:tc>
                  <a:txBody>
                    <a:bodyPr/>
                    <a:lstStyle/>
                    <a:p>
                      <a:r>
                        <a:rPr lang="en-US" sz="1300" dirty="0" err="1"/>
                        <a:t>Một</a:t>
                      </a:r>
                      <a:r>
                        <a:rPr lang="en-US" sz="1300" baseline="0" dirty="0"/>
                        <a:t> Tournament </a:t>
                      </a:r>
                      <a:r>
                        <a:rPr lang="vi-VN" sz="1300" dirty="0"/>
                        <a:t>là một loạt các </a:t>
                      </a:r>
                      <a:r>
                        <a:rPr lang="en-US" sz="1300" dirty="0"/>
                        <a:t>Match</a:t>
                      </a:r>
                      <a:r>
                        <a:rPr lang="en-US" sz="1300" baseline="0" dirty="0"/>
                        <a:t> </a:t>
                      </a:r>
                      <a:r>
                        <a:rPr lang="vi-VN" sz="1300" dirty="0"/>
                        <a:t>giữa một</a:t>
                      </a:r>
                    </a:p>
                    <a:p>
                      <a:r>
                        <a:rPr lang="vi-VN" sz="1300" dirty="0"/>
                        <a:t>tập hợp </a:t>
                      </a:r>
                      <a:r>
                        <a:rPr lang="en-US" sz="1300" dirty="0"/>
                        <a:t>Players</a:t>
                      </a:r>
                      <a:r>
                        <a:rPr lang="vi-VN" sz="1300" dirty="0"/>
                        <a:t>. Các </a:t>
                      </a:r>
                      <a:r>
                        <a:rPr lang="en-US" sz="1300" dirty="0"/>
                        <a:t>Tournament</a:t>
                      </a:r>
                      <a:r>
                        <a:rPr lang="en-US" sz="1300" baseline="0" dirty="0"/>
                        <a:t> </a:t>
                      </a:r>
                      <a:r>
                        <a:rPr lang="vi-VN" sz="1300" dirty="0"/>
                        <a:t>kết thúc với một</a:t>
                      </a:r>
                    </a:p>
                    <a:p>
                      <a:r>
                        <a:rPr lang="vi-VN" sz="1300" dirty="0"/>
                        <a:t>người chiến thắng duy nhất. Cách </a:t>
                      </a:r>
                      <a:r>
                        <a:rPr lang="en-US" sz="1300" dirty="0"/>
                        <a:t>Players</a:t>
                      </a:r>
                      <a:r>
                        <a:rPr lang="en-US" sz="1300" baseline="0" dirty="0"/>
                        <a:t> </a:t>
                      </a:r>
                      <a:r>
                        <a:rPr lang="vi-VN" sz="1300" dirty="0"/>
                        <a:t>tích lũy</a:t>
                      </a:r>
                    </a:p>
                    <a:p>
                      <a:r>
                        <a:rPr lang="vi-VN" sz="1300" dirty="0"/>
                        <a:t>điểm và </a:t>
                      </a:r>
                      <a:r>
                        <a:rPr lang="en-US" sz="1300" dirty="0"/>
                        <a:t>Match </a:t>
                      </a:r>
                      <a:r>
                        <a:rPr lang="vi-VN" sz="1300" dirty="0"/>
                        <a:t>được lên lịch được quyết định</a:t>
                      </a:r>
                    </a:p>
                    <a:p>
                      <a:r>
                        <a:rPr lang="vi-VN" sz="1300" dirty="0"/>
                        <a:t>bởi </a:t>
                      </a:r>
                      <a:r>
                        <a:rPr lang="en-US" sz="1300" dirty="0"/>
                        <a:t>League </a:t>
                      </a:r>
                      <a:r>
                        <a:rPr lang="vi-VN" sz="1300" dirty="0"/>
                        <a:t>mà </a:t>
                      </a:r>
                      <a:r>
                        <a:rPr lang="en-US" sz="1300" dirty="0"/>
                        <a:t>Tournament</a:t>
                      </a:r>
                      <a:r>
                        <a:rPr lang="vi-VN" sz="1300" dirty="0"/>
                        <a:t> là</a:t>
                      </a:r>
                      <a:r>
                        <a:rPr lang="en-US" sz="1300" dirty="0"/>
                        <a:t> </a:t>
                      </a:r>
                      <a:r>
                        <a:rPr lang="vi-VN" sz="1300" dirty="0"/>
                        <a:t>có tổ chức.</a:t>
                      </a:r>
                      <a:endParaRPr lang="en-US" sz="1300" dirty="0"/>
                    </a:p>
                  </a:txBody>
                  <a:tcPr>
                    <a:solidFill>
                      <a:schemeClr val="accent3">
                        <a:lumMod val="40000"/>
                        <a:lumOff val="60000"/>
                      </a:schemeClr>
                    </a:solidFill>
                  </a:tcPr>
                </a:tc>
                <a:extLst>
                  <a:ext uri="{0D108BD9-81ED-4DB2-BD59-A6C34878D82A}">
                    <a16:rowId xmlns:a16="http://schemas.microsoft.com/office/drawing/2014/main" val="1428682699"/>
                  </a:ext>
                </a:extLst>
              </a:tr>
            </a:tbl>
          </a:graphicData>
        </a:graphic>
      </p:graphicFrame>
      <p:sp>
        <p:nvSpPr>
          <p:cNvPr id="7" name="Title 1">
            <a:extLst>
              <a:ext uri="{FF2B5EF4-FFF2-40B4-BE49-F238E27FC236}">
                <a16:creationId xmlns:a16="http://schemas.microsoft.com/office/drawing/2014/main" id="{0BA09BC2-E77E-447C-81B1-3D0F642F1B7E}"/>
              </a:ext>
            </a:extLst>
          </p:cNvPr>
          <p:cNvSpPr>
            <a:spLocks noGrp="1"/>
          </p:cNvSpPr>
          <p:nvPr>
            <p:ph type="title"/>
          </p:nvPr>
        </p:nvSpPr>
        <p:spPr>
          <a:xfrm>
            <a:off x="370483" y="445025"/>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sp>
        <p:nvSpPr>
          <p:cNvPr id="8" name="Subtitle 3">
            <a:extLst>
              <a:ext uri="{FF2B5EF4-FFF2-40B4-BE49-F238E27FC236}">
                <a16:creationId xmlns:a16="http://schemas.microsoft.com/office/drawing/2014/main" id="{DAB663B3-1188-4D90-B091-31C8C80F1F4C}"/>
              </a:ext>
            </a:extLst>
          </p:cNvPr>
          <p:cNvSpPr>
            <a:spLocks noGrp="1"/>
          </p:cNvSpPr>
          <p:nvPr>
            <p:ph type="subTitle" idx="2"/>
          </p:nvPr>
        </p:nvSpPr>
        <p:spPr>
          <a:xfrm>
            <a:off x="684000" y="895046"/>
            <a:ext cx="8460000" cy="393600"/>
          </a:xfrm>
        </p:spPr>
        <p:txBody>
          <a:bodyPr/>
          <a:lstStyle/>
          <a:p>
            <a:pPr marL="0" indent="0">
              <a:buNone/>
            </a:pPr>
            <a:r>
              <a:rPr lang="en-US" sz="1800" b="1" dirty="0"/>
              <a:t>6.1 </a:t>
            </a:r>
            <a:r>
              <a:rPr lang="vi-VN" sz="1800" b="1" dirty="0"/>
              <a:t>Xác định đối tượng thực thể</a:t>
            </a:r>
            <a:endParaRPr lang="vi-VN" sz="18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9" name="Google Shape;371;p47">
            <a:extLst>
              <a:ext uri="{FF2B5EF4-FFF2-40B4-BE49-F238E27FC236}">
                <a16:creationId xmlns:a16="http://schemas.microsoft.com/office/drawing/2014/main" id="{817BF207-B3FE-4FB0-BB7C-538968ABC32A}"/>
              </a:ext>
            </a:extLst>
          </p:cNvPr>
          <p:cNvGrpSpPr/>
          <p:nvPr/>
        </p:nvGrpSpPr>
        <p:grpSpPr>
          <a:xfrm rot="5400000">
            <a:off x="8769250" y="557497"/>
            <a:ext cx="278152" cy="345818"/>
            <a:chOff x="0" y="46600"/>
            <a:chExt cx="3121800" cy="5004600"/>
          </a:xfrm>
        </p:grpSpPr>
        <p:sp>
          <p:nvSpPr>
            <p:cNvPr id="10" name="Google Shape;372;p47">
              <a:extLst>
                <a:ext uri="{FF2B5EF4-FFF2-40B4-BE49-F238E27FC236}">
                  <a16:creationId xmlns:a16="http://schemas.microsoft.com/office/drawing/2014/main" id="{8580779A-C88D-486F-8211-762363AAB2F0}"/>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73;p47">
              <a:extLst>
                <a:ext uri="{FF2B5EF4-FFF2-40B4-BE49-F238E27FC236}">
                  <a16:creationId xmlns:a16="http://schemas.microsoft.com/office/drawing/2014/main" id="{B3FC3E51-2B0C-498C-9337-5690D9420E68}"/>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 name="Google Shape;374;p47">
              <a:extLst>
                <a:ext uri="{FF2B5EF4-FFF2-40B4-BE49-F238E27FC236}">
                  <a16:creationId xmlns:a16="http://schemas.microsoft.com/office/drawing/2014/main" id="{09C7F8AD-D8E3-42A6-AB56-8C548579F3FA}"/>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6704160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8AD2650-A341-40D8-A392-29F95A905696}"/>
              </a:ext>
            </a:extLst>
          </p:cNvPr>
          <p:cNvSpPr>
            <a:spLocks noGrp="1"/>
          </p:cNvSpPr>
          <p:nvPr>
            <p:ph type="body" idx="1"/>
          </p:nvPr>
        </p:nvSpPr>
        <p:spPr>
          <a:xfrm>
            <a:off x="370474" y="1348400"/>
            <a:ext cx="7782925" cy="3416400"/>
          </a:xfrm>
        </p:spPr>
        <p:txBody>
          <a:bodyPr/>
          <a:lstStyle/>
          <a:p>
            <a:pPr marL="0" indent="0">
              <a:buNone/>
            </a:pPr>
            <a:r>
              <a:rPr lang="vi-VN" sz="1800" dirty="0">
                <a:solidFill>
                  <a:schemeClr val="tx1"/>
                </a:solidFill>
                <a:latin typeface="Times New Roman" panose="02020603050405020304" pitchFamily="18" charset="0"/>
                <a:cs typeface="Times New Roman" panose="02020603050405020304" pitchFamily="18" charset="0"/>
              </a:rPr>
              <a:t>Các Boundary objects thể hiện giao diện giữa hệ thống và các tác nhân. Chúng được xác định từ các Use case và thường đại diện cho giao diện người dùng ở cấp độ thô.</a:t>
            </a:r>
            <a:endParaRPr lang="en-US" sz="1800" dirty="0">
              <a:solidFill>
                <a:schemeClr val="tx1"/>
              </a:solidFill>
              <a:latin typeface="Times New Roman" panose="02020603050405020304" pitchFamily="18" charset="0"/>
              <a:cs typeface="Times New Roman" panose="02020603050405020304" pitchFamily="18" charset="0"/>
            </a:endParaRPr>
          </a:p>
          <a:p>
            <a:pPr marL="0" indent="0">
              <a:buNone/>
            </a:pPr>
            <a:endParaRPr lang="en-US" dirty="0">
              <a:solidFill>
                <a:schemeClr val="tx1"/>
              </a:solidFill>
            </a:endParaRPr>
          </a:p>
          <a:p>
            <a:endParaRPr lang="vi-VN" dirty="0">
              <a:solidFill>
                <a:schemeClr val="tx1"/>
              </a:solidFill>
            </a:endParaRPr>
          </a:p>
        </p:txBody>
      </p:sp>
      <p:sp>
        <p:nvSpPr>
          <p:cNvPr id="4" name="Subtitle 3">
            <a:extLst>
              <a:ext uri="{FF2B5EF4-FFF2-40B4-BE49-F238E27FC236}">
                <a16:creationId xmlns:a16="http://schemas.microsoft.com/office/drawing/2014/main" id="{F8E0FEF9-A792-415D-AFC3-DDFEA2280E92}"/>
              </a:ext>
            </a:extLst>
          </p:cNvPr>
          <p:cNvSpPr>
            <a:spLocks noGrp="1"/>
          </p:cNvSpPr>
          <p:nvPr>
            <p:ph type="subTitle" idx="2"/>
          </p:nvPr>
        </p:nvSpPr>
        <p:spPr/>
        <p:txBody>
          <a:bodyPr/>
          <a:lstStyle/>
          <a:p>
            <a:r>
              <a:rPr lang="en-US" sz="1800" b="1" dirty="0">
                <a:solidFill>
                  <a:schemeClr val="tx1"/>
                </a:solidFill>
              </a:rPr>
              <a:t>6.2 </a:t>
            </a:r>
            <a:r>
              <a:rPr lang="vi-VN" sz="1800" b="1" dirty="0">
                <a:solidFill>
                  <a:schemeClr val="tx1"/>
                </a:solidFill>
              </a:rPr>
              <a:t>Xác định </a:t>
            </a:r>
            <a:r>
              <a:rPr lang="vi-VN" sz="1800" b="1">
                <a:solidFill>
                  <a:schemeClr val="tx1"/>
                </a:solidFill>
              </a:rPr>
              <a:t>các Boundary objects</a:t>
            </a:r>
            <a:endParaRPr lang="vi-VN" dirty="0">
              <a:solidFill>
                <a:schemeClr val="tx1"/>
              </a:solidFill>
            </a:endParaRPr>
          </a:p>
        </p:txBody>
      </p:sp>
      <p:graphicFrame>
        <p:nvGraphicFramePr>
          <p:cNvPr id="6" name="Table 5">
            <a:extLst>
              <a:ext uri="{FF2B5EF4-FFF2-40B4-BE49-F238E27FC236}">
                <a16:creationId xmlns:a16="http://schemas.microsoft.com/office/drawing/2014/main" id="{05055F3D-A70D-4DDB-A5B8-C56C6521C086}"/>
              </a:ext>
            </a:extLst>
          </p:cNvPr>
          <p:cNvGraphicFramePr>
            <a:graphicFrameLocks noGrp="1"/>
          </p:cNvGraphicFramePr>
          <p:nvPr/>
        </p:nvGraphicFramePr>
        <p:xfrm>
          <a:off x="370475" y="2338938"/>
          <a:ext cx="8313214" cy="2560320"/>
        </p:xfrm>
        <a:graphic>
          <a:graphicData uri="http://schemas.openxmlformats.org/drawingml/2006/table">
            <a:tbl>
              <a:tblPr firstRow="1" bandRow="1">
                <a:tableStyleId>{5C22544A-7EE6-4342-B048-85BDC9FD1C3A}</a:tableStyleId>
              </a:tblPr>
              <a:tblGrid>
                <a:gridCol w="2784217">
                  <a:extLst>
                    <a:ext uri="{9D8B030D-6E8A-4147-A177-3AD203B41FA5}">
                      <a16:colId xmlns:a16="http://schemas.microsoft.com/office/drawing/2014/main" val="1318321805"/>
                    </a:ext>
                  </a:extLst>
                </a:gridCol>
                <a:gridCol w="5528997">
                  <a:extLst>
                    <a:ext uri="{9D8B030D-6E8A-4147-A177-3AD203B41FA5}">
                      <a16:colId xmlns:a16="http://schemas.microsoft.com/office/drawing/2014/main" val="519428039"/>
                    </a:ext>
                  </a:extLst>
                </a:gridCol>
              </a:tblGrid>
              <a:tr h="217576">
                <a:tc>
                  <a:txBody>
                    <a:bodyPr/>
                    <a:lstStyle/>
                    <a:p>
                      <a:r>
                        <a:rPr lang="vi-VN" sz="1800" b="1" kern="1200">
                          <a:solidFill>
                            <a:schemeClr val="lt1"/>
                          </a:solidFill>
                          <a:effectLst/>
                          <a:latin typeface="+mn-lt"/>
                          <a:ea typeface="+mn-ea"/>
                          <a:cs typeface="+mn-cs"/>
                        </a:rPr>
                        <a:t>Boundary Object</a:t>
                      </a:r>
                      <a:endParaRPr lang="en-US"/>
                    </a:p>
                  </a:txBody>
                  <a:tcPr>
                    <a:solidFill>
                      <a:srgbClr val="1667AA"/>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800" b="1" kern="1200" dirty="0">
                          <a:solidFill>
                            <a:schemeClr val="lt1"/>
                          </a:solidFill>
                          <a:effectLst/>
                          <a:latin typeface="+mn-lt"/>
                          <a:ea typeface="+mn-ea"/>
                          <a:cs typeface="+mn-cs"/>
                        </a:rPr>
                        <a:t>Definition</a:t>
                      </a:r>
                      <a:endParaRPr lang="en-US" sz="1800" b="1" kern="1200" dirty="0">
                        <a:solidFill>
                          <a:schemeClr val="lt1"/>
                        </a:solidFill>
                        <a:effectLst/>
                        <a:latin typeface="+mn-lt"/>
                        <a:ea typeface="+mn-ea"/>
                        <a:cs typeface="+mn-cs"/>
                      </a:endParaRPr>
                    </a:p>
                  </a:txBody>
                  <a:tcPr>
                    <a:solidFill>
                      <a:srgbClr val="1667AA"/>
                    </a:solidFill>
                  </a:tcPr>
                </a:tc>
                <a:extLst>
                  <a:ext uri="{0D108BD9-81ED-4DB2-BD59-A6C34878D82A}">
                    <a16:rowId xmlns:a16="http://schemas.microsoft.com/office/drawing/2014/main" val="1012375678"/>
                  </a:ext>
                </a:extLst>
              </a:tr>
              <a:tr h="536489">
                <a:tc>
                  <a:txBody>
                    <a:bodyPr/>
                    <a:lstStyle/>
                    <a:p>
                      <a:r>
                        <a:rPr lang="vi-VN" sz="1800" b="1" kern="1200">
                          <a:solidFill>
                            <a:schemeClr val="dk1"/>
                          </a:solidFill>
                          <a:effectLst/>
                          <a:latin typeface="+mn-lt"/>
                          <a:ea typeface="+mn-ea"/>
                          <a:cs typeface="+mn-cs"/>
                        </a:rPr>
                        <a:t>TournamentForm</a:t>
                      </a:r>
                      <a:endParaRPr lang="en-US"/>
                    </a:p>
                  </a:txBody>
                  <a:tcPr>
                    <a:solidFill>
                      <a:schemeClr val="accent3">
                        <a:lumMod val="20000"/>
                        <a:lumOff val="80000"/>
                      </a:schemeClr>
                    </a:solidFill>
                  </a:tcPr>
                </a:tc>
                <a:tc>
                  <a:txBody>
                    <a:bodyPr/>
                    <a:lstStyle/>
                    <a:p>
                      <a:r>
                        <a:rPr lang="vi-VN" sz="1800" kern="1200" dirty="0">
                          <a:solidFill>
                            <a:schemeClr val="dk1"/>
                          </a:solidFill>
                          <a:effectLst/>
                          <a:latin typeface="+mn-lt"/>
                          <a:ea typeface="+mn-ea"/>
                          <a:cs typeface="+mn-cs"/>
                        </a:rPr>
                        <a:t>Biểu mẫu được LeagueOwner sử dụng để chỉ định các thuộc tính của Giải đấu trong quá trình tạo hoặc chỉnh sửa.</a:t>
                      </a:r>
                      <a:endParaRPr lang="en-US" dirty="0"/>
                    </a:p>
                  </a:txBody>
                  <a:tcPr>
                    <a:solidFill>
                      <a:schemeClr val="accent3">
                        <a:lumMod val="20000"/>
                        <a:lumOff val="80000"/>
                      </a:schemeClr>
                    </a:solidFill>
                  </a:tcPr>
                </a:tc>
                <a:extLst>
                  <a:ext uri="{0D108BD9-81ED-4DB2-BD59-A6C34878D82A}">
                    <a16:rowId xmlns:a16="http://schemas.microsoft.com/office/drawing/2014/main" val="1583282076"/>
                  </a:ext>
                </a:extLst>
              </a:tr>
              <a:tr h="375543">
                <a:tc>
                  <a:txBody>
                    <a:bodyPr/>
                    <a:lstStyle/>
                    <a:p>
                      <a:r>
                        <a:rPr lang="vi-VN" sz="1800" b="1" kern="1200">
                          <a:solidFill>
                            <a:schemeClr val="dk1"/>
                          </a:solidFill>
                          <a:effectLst/>
                          <a:latin typeface="+mn-lt"/>
                          <a:ea typeface="+mn-ea"/>
                          <a:cs typeface="+mn-cs"/>
                        </a:rPr>
                        <a:t>RequestSponsorshipForm</a:t>
                      </a:r>
                      <a:endParaRPr lang="en-US"/>
                    </a:p>
                  </a:txBody>
                  <a:tcPr>
                    <a:solidFill>
                      <a:schemeClr val="accent3">
                        <a:lumMod val="40000"/>
                        <a:lumOff val="60000"/>
                      </a:schemeClr>
                    </a:solidFill>
                  </a:tcPr>
                </a:tc>
                <a:tc>
                  <a:txBody>
                    <a:bodyPr/>
                    <a:lstStyle/>
                    <a:p>
                      <a:r>
                        <a:rPr lang="vi-VN" sz="1800" kern="1200" dirty="0">
                          <a:solidFill>
                            <a:schemeClr val="dk1"/>
                          </a:solidFill>
                          <a:effectLst/>
                          <a:latin typeface="+mn-lt"/>
                          <a:ea typeface="+mn-ea"/>
                          <a:cs typeface="+mn-cs"/>
                        </a:rPr>
                        <a:t>Biểu mẫu được LeagueOwner sử dụng để yêu cầu tài trợ từ các Nhà quản cáo quan tâm.</a:t>
                      </a:r>
                      <a:endParaRPr lang="en-US" dirty="0"/>
                    </a:p>
                  </a:txBody>
                  <a:tcPr>
                    <a:solidFill>
                      <a:schemeClr val="accent3">
                        <a:lumMod val="40000"/>
                        <a:lumOff val="60000"/>
                      </a:schemeClr>
                    </a:solidFill>
                  </a:tcPr>
                </a:tc>
                <a:extLst>
                  <a:ext uri="{0D108BD9-81ED-4DB2-BD59-A6C34878D82A}">
                    <a16:rowId xmlns:a16="http://schemas.microsoft.com/office/drawing/2014/main" val="3629868163"/>
                  </a:ext>
                </a:extLst>
              </a:tr>
              <a:tr h="217576">
                <a:tc>
                  <a:txBody>
                    <a:bodyPr/>
                    <a:lstStyle/>
                    <a:p>
                      <a:r>
                        <a:rPr lang="vi-VN" sz="1800" b="1" kern="1200">
                          <a:solidFill>
                            <a:schemeClr val="dk1"/>
                          </a:solidFill>
                          <a:effectLst/>
                          <a:latin typeface="+mn-lt"/>
                          <a:ea typeface="+mn-ea"/>
                          <a:cs typeface="+mn-cs"/>
                        </a:rPr>
                        <a:t>SponsorshipRequest</a:t>
                      </a:r>
                      <a:endParaRPr lang="en-US" sz="1800" b="1" kern="1200">
                        <a:solidFill>
                          <a:schemeClr val="dk1"/>
                        </a:solidFill>
                        <a:effectLst/>
                        <a:latin typeface="+mn-lt"/>
                        <a:ea typeface="+mn-ea"/>
                        <a:cs typeface="+mn-cs"/>
                      </a:endParaRPr>
                    </a:p>
                  </a:txBody>
                  <a:tcPr>
                    <a:solidFill>
                      <a:schemeClr val="accent3">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800" kern="1200" dirty="0">
                          <a:solidFill>
                            <a:schemeClr val="dk1"/>
                          </a:solidFill>
                          <a:effectLst/>
                          <a:latin typeface="+mn-lt"/>
                          <a:ea typeface="+mn-ea"/>
                          <a:cs typeface="+mn-cs"/>
                        </a:rPr>
                        <a:t>Nhà quảng cáo nhận được thông báo yêu cầu tài trợ.</a:t>
                      </a:r>
                      <a:endParaRPr lang="en-US" sz="1800" kern="1200" dirty="0">
                        <a:solidFill>
                          <a:schemeClr val="dk1"/>
                        </a:solidFill>
                        <a:effectLst/>
                        <a:latin typeface="+mn-lt"/>
                        <a:ea typeface="+mn-ea"/>
                        <a:cs typeface="+mn-cs"/>
                      </a:endParaRPr>
                    </a:p>
                  </a:txBody>
                  <a:tcPr>
                    <a:solidFill>
                      <a:schemeClr val="accent3">
                        <a:lumMod val="20000"/>
                        <a:lumOff val="80000"/>
                      </a:schemeClr>
                    </a:solidFill>
                  </a:tcPr>
                </a:tc>
                <a:extLst>
                  <a:ext uri="{0D108BD9-81ED-4DB2-BD59-A6C34878D82A}">
                    <a16:rowId xmlns:a16="http://schemas.microsoft.com/office/drawing/2014/main" val="1621552328"/>
                  </a:ext>
                </a:extLst>
              </a:tr>
            </a:tbl>
          </a:graphicData>
        </a:graphic>
      </p:graphicFrame>
      <p:sp>
        <p:nvSpPr>
          <p:cNvPr id="11" name="Title 1">
            <a:extLst>
              <a:ext uri="{FF2B5EF4-FFF2-40B4-BE49-F238E27FC236}">
                <a16:creationId xmlns:a16="http://schemas.microsoft.com/office/drawing/2014/main" id="{D62BD0F3-158E-409F-BC12-229512894353}"/>
              </a:ext>
            </a:extLst>
          </p:cNvPr>
          <p:cNvSpPr>
            <a:spLocks noGrp="1"/>
          </p:cNvSpPr>
          <p:nvPr>
            <p:ph type="title"/>
          </p:nvPr>
        </p:nvSpPr>
        <p:spPr>
          <a:xfrm>
            <a:off x="370483" y="445025"/>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grpSp>
        <p:nvGrpSpPr>
          <p:cNvPr id="13" name="Google Shape;371;p47">
            <a:extLst>
              <a:ext uri="{FF2B5EF4-FFF2-40B4-BE49-F238E27FC236}">
                <a16:creationId xmlns:a16="http://schemas.microsoft.com/office/drawing/2014/main" id="{A170B2C2-1E64-4946-BB7C-9D8C59CBC3D8}"/>
              </a:ext>
            </a:extLst>
          </p:cNvPr>
          <p:cNvGrpSpPr/>
          <p:nvPr/>
        </p:nvGrpSpPr>
        <p:grpSpPr>
          <a:xfrm rot="5400000">
            <a:off x="8769250" y="557497"/>
            <a:ext cx="278152" cy="345818"/>
            <a:chOff x="0" y="46600"/>
            <a:chExt cx="3121800" cy="5004600"/>
          </a:xfrm>
        </p:grpSpPr>
        <p:sp>
          <p:nvSpPr>
            <p:cNvPr id="14" name="Google Shape;372;p47">
              <a:extLst>
                <a:ext uri="{FF2B5EF4-FFF2-40B4-BE49-F238E27FC236}">
                  <a16:creationId xmlns:a16="http://schemas.microsoft.com/office/drawing/2014/main" id="{E67B7418-1110-4248-99E9-022FDCB7EFC4}"/>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73;p47">
              <a:extLst>
                <a:ext uri="{FF2B5EF4-FFF2-40B4-BE49-F238E27FC236}">
                  <a16:creationId xmlns:a16="http://schemas.microsoft.com/office/drawing/2014/main" id="{AD97767E-9F98-4C52-86BC-C4EE08097A40}"/>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 name="Google Shape;374;p47">
              <a:extLst>
                <a:ext uri="{FF2B5EF4-FFF2-40B4-BE49-F238E27FC236}">
                  <a16:creationId xmlns:a16="http://schemas.microsoft.com/office/drawing/2014/main" id="{B6CCB0E2-C88B-4200-920C-E295A506D2F8}"/>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652764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u="sng" dirty="0">
                <a:solidFill>
                  <a:srgbClr val="1667AA"/>
                </a:solidFill>
                <a:latin typeface="Times New Roman" panose="02020603050405020304" pitchFamily="18" charset="0"/>
                <a:cs typeface="Times New Roman" panose="02020603050405020304" pitchFamily="18" charset="0"/>
              </a:rPr>
              <a:t>6. </a:t>
            </a:r>
            <a:r>
              <a:rPr lang="vi-VN" sz="2400" b="1" u="sng" dirty="0">
                <a:solidFill>
                  <a:srgbClr val="1667AA"/>
                </a:solidFill>
                <a:latin typeface="Times New Roman" panose="02020603050405020304" pitchFamily="18" charset="0"/>
                <a:cs typeface="Times New Roman" panose="02020603050405020304" pitchFamily="18" charset="0"/>
              </a:rPr>
              <a:t>ARENA Case Study</a:t>
            </a:r>
            <a:endParaRPr lang="en-US" sz="2400" dirty="0">
              <a:latin typeface="Times New Roman" panose="02020603050405020304" pitchFamily="18" charset="0"/>
              <a:cs typeface="Times New Roman" panose="02020603050405020304" pitchFamily="18" charset="0"/>
            </a:endParaRPr>
          </a:p>
        </p:txBody>
      </p:sp>
      <p:sp>
        <p:nvSpPr>
          <p:cNvPr id="4" name="Subtitle 3"/>
          <p:cNvSpPr>
            <a:spLocks noGrp="1"/>
          </p:cNvSpPr>
          <p:nvPr>
            <p:ph type="subTitle" idx="2"/>
          </p:nvPr>
        </p:nvSpPr>
        <p:spPr/>
        <p:txBody>
          <a:bodyPr/>
          <a:lstStyle/>
          <a:p>
            <a:r>
              <a:rPr lang="en-US" b="1" dirty="0">
                <a:solidFill>
                  <a:schemeClr val="tx1"/>
                </a:solidFill>
                <a:latin typeface="Times New Roman" panose="02020603050405020304" pitchFamily="18" charset="0"/>
                <a:cs typeface="Times New Roman" panose="02020603050405020304" pitchFamily="18" charset="0"/>
              </a:rPr>
              <a:t>6.2 </a:t>
            </a:r>
            <a:r>
              <a:rPr lang="vi-VN" b="1" dirty="0">
                <a:solidFill>
                  <a:schemeClr val="tx1"/>
                </a:solidFill>
                <a:latin typeface="Times New Roman" panose="02020603050405020304" pitchFamily="18" charset="0"/>
                <a:cs typeface="Times New Roman" panose="02020603050405020304" pitchFamily="18" charset="0"/>
              </a:rPr>
              <a:t>Xác định các Boundary objects</a:t>
            </a:r>
            <a:endParaRPr lang="vi-VN" dirty="0">
              <a:solidFill>
                <a:schemeClr val="tx1"/>
              </a:solidFill>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graphicFrame>
        <p:nvGraphicFramePr>
          <p:cNvPr id="6" name="Table 5"/>
          <p:cNvGraphicFramePr>
            <a:graphicFrameLocks noGrp="1"/>
          </p:cNvGraphicFramePr>
          <p:nvPr>
            <p:extLst>
              <p:ext uri="{D42A27DB-BD31-4B8C-83A1-F6EECF244321}">
                <p14:modId xmlns:p14="http://schemas.microsoft.com/office/powerpoint/2010/main" val="4202389809"/>
              </p:ext>
            </p:extLst>
          </p:nvPr>
        </p:nvGraphicFramePr>
        <p:xfrm>
          <a:off x="443876" y="1514225"/>
          <a:ext cx="8313214" cy="3048000"/>
        </p:xfrm>
        <a:graphic>
          <a:graphicData uri="http://schemas.openxmlformats.org/drawingml/2006/table">
            <a:tbl>
              <a:tblPr firstRow="1" bandRow="1">
                <a:tableStyleId>{5C22544A-7EE6-4342-B048-85BDC9FD1C3A}</a:tableStyleId>
              </a:tblPr>
              <a:tblGrid>
                <a:gridCol w="2784217">
                  <a:extLst>
                    <a:ext uri="{9D8B030D-6E8A-4147-A177-3AD203B41FA5}">
                      <a16:colId xmlns:a16="http://schemas.microsoft.com/office/drawing/2014/main" val="879689511"/>
                    </a:ext>
                  </a:extLst>
                </a:gridCol>
                <a:gridCol w="5528997">
                  <a:extLst>
                    <a:ext uri="{9D8B030D-6E8A-4147-A177-3AD203B41FA5}">
                      <a16:colId xmlns:a16="http://schemas.microsoft.com/office/drawing/2014/main" val="1770811784"/>
                    </a:ext>
                  </a:extLst>
                </a:gridCol>
              </a:tblGrid>
              <a:tr h="354960">
                <a:tc>
                  <a:txBody>
                    <a:bodyPr/>
                    <a:lstStyle/>
                    <a:p>
                      <a:r>
                        <a:rPr lang="vi-VN" sz="1800" b="1" i="0" u="none" strike="noStrike" kern="1200" cap="none" dirty="0">
                          <a:solidFill>
                            <a:schemeClr val="dk1"/>
                          </a:solidFill>
                          <a:effectLst/>
                          <a:latin typeface="+mj-lt"/>
                          <a:ea typeface="+mn-ea"/>
                          <a:cs typeface="+mn-cs"/>
                          <a:sym typeface="Arial"/>
                        </a:rPr>
                        <a:t>SponsorshipReply</a:t>
                      </a:r>
                      <a:endParaRPr lang="en-US" sz="1800" b="1" i="0" u="none" strike="noStrike" kern="1200" cap="none" dirty="0">
                        <a:solidFill>
                          <a:schemeClr val="dk1"/>
                        </a:solidFill>
                        <a:effectLst/>
                        <a:latin typeface="+mj-lt"/>
                        <a:ea typeface="+mn-ea"/>
                        <a:cs typeface="+mn-cs"/>
                        <a:sym typeface="Aria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800" kern="1200" dirty="0">
                          <a:solidFill>
                            <a:schemeClr val="dk1"/>
                          </a:solidFill>
                          <a:effectLst/>
                          <a:latin typeface="+mj-lt"/>
                          <a:ea typeface="+mn-ea"/>
                          <a:cs typeface="+mn-cs"/>
                        </a:rPr>
                        <a:t>LeagueOwner nhận được thông báo cho biết liệu Nhà quảng cáo có muốn tài trợ độc quyền cho giải đấu hay không.</a:t>
                      </a:r>
                      <a:endParaRPr lang="en-US" sz="1800" kern="1200" dirty="0">
                        <a:solidFill>
                          <a:schemeClr val="dk1"/>
                        </a:solidFill>
                        <a:effectLst/>
                        <a:latin typeface="+mj-lt"/>
                        <a:ea typeface="+mn-ea"/>
                        <a:cs typeface="+mn-cs"/>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439454605"/>
                  </a:ext>
                </a:extLst>
              </a:tr>
              <a:tr h="354960">
                <a:tc>
                  <a:txBody>
                    <a:bodyPr/>
                    <a:lstStyle/>
                    <a:p>
                      <a:r>
                        <a:rPr lang="vi-VN" sz="1800" b="1" kern="1200" dirty="0">
                          <a:solidFill>
                            <a:schemeClr val="dk1"/>
                          </a:solidFill>
                          <a:effectLst/>
                          <a:latin typeface="+mj-lt"/>
                          <a:ea typeface="+mn-ea"/>
                          <a:cs typeface="+mn-cs"/>
                        </a:rPr>
                        <a:t>SelectExclusiveSponsorForm</a:t>
                      </a:r>
                      <a:endParaRPr lang="en-US" dirty="0">
                        <a:latin typeface="+mj-lt"/>
                      </a:endParaRPr>
                    </a:p>
                  </a:txBody>
                  <a:tcPr>
                    <a:lnT w="38100" cmpd="sng">
                      <a:noFill/>
                    </a:lnT>
                    <a:solidFill>
                      <a:schemeClr val="accent3">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800" kern="1200" dirty="0">
                          <a:solidFill>
                            <a:schemeClr val="dk1"/>
                          </a:solidFill>
                          <a:effectLst/>
                          <a:latin typeface="+mj-lt"/>
                          <a:ea typeface="+mn-ea"/>
                          <a:cs typeface="+mn-cs"/>
                        </a:rPr>
                        <a:t>Biểu mẫu do LeagueOwner sử dụng để đóng</a:t>
                      </a:r>
                      <a:r>
                        <a:rPr lang="en-US" sz="1800" kern="1200" dirty="0">
                          <a:solidFill>
                            <a:schemeClr val="dk1"/>
                          </a:solidFill>
                          <a:effectLst/>
                          <a:latin typeface="+mj-lt"/>
                          <a:ea typeface="+mn-ea"/>
                          <a:cs typeface="+mn-cs"/>
                        </a:rPr>
                        <a:t> </a:t>
                      </a:r>
                      <a:r>
                        <a:rPr lang="en-US" sz="1800" kern="1200" dirty="0" err="1">
                          <a:solidFill>
                            <a:schemeClr val="dk1"/>
                          </a:solidFill>
                          <a:effectLst/>
                          <a:latin typeface="+mj-lt"/>
                          <a:ea typeface="+mn-ea"/>
                          <a:cs typeface="+mn-cs"/>
                        </a:rPr>
                        <a:t>vấn</a:t>
                      </a:r>
                      <a:r>
                        <a:rPr lang="en-US" sz="1800" kern="1200" baseline="0" dirty="0">
                          <a:solidFill>
                            <a:schemeClr val="dk1"/>
                          </a:solidFill>
                          <a:effectLst/>
                          <a:latin typeface="+mj-lt"/>
                          <a:ea typeface="+mn-ea"/>
                          <a:cs typeface="+mn-cs"/>
                        </a:rPr>
                        <a:t> </a:t>
                      </a:r>
                      <a:r>
                        <a:rPr lang="en-US" sz="1800" kern="1200" baseline="0" dirty="0" err="1">
                          <a:solidFill>
                            <a:schemeClr val="dk1"/>
                          </a:solidFill>
                          <a:effectLst/>
                          <a:latin typeface="+mj-lt"/>
                          <a:ea typeface="+mn-ea"/>
                          <a:cs typeface="+mn-cs"/>
                        </a:rPr>
                        <a:t>đề</a:t>
                      </a:r>
                      <a:r>
                        <a:rPr lang="vi-VN" sz="1800" kern="1200" dirty="0">
                          <a:solidFill>
                            <a:schemeClr val="dk1"/>
                          </a:solidFill>
                          <a:effectLst/>
                          <a:latin typeface="+mj-lt"/>
                          <a:ea typeface="+mn-ea"/>
                          <a:cs typeface="+mn-cs"/>
                        </a:rPr>
                        <a:t> tài trợ</a:t>
                      </a:r>
                      <a:r>
                        <a:rPr lang="en-US" sz="1800" kern="1200" dirty="0">
                          <a:solidFill>
                            <a:schemeClr val="dk1"/>
                          </a:solidFill>
                          <a:effectLst/>
                          <a:latin typeface="+mj-lt"/>
                          <a:ea typeface="+mn-ea"/>
                          <a:cs typeface="+mn-cs"/>
                        </a:rPr>
                        <a:t>.</a:t>
                      </a:r>
                    </a:p>
                    <a:p>
                      <a:endParaRPr lang="en-US" dirty="0">
                        <a:latin typeface="+mj-lt"/>
                      </a:endParaRPr>
                    </a:p>
                  </a:txBody>
                  <a:tcPr>
                    <a:lnT w="38100" cmpd="sng">
                      <a:noFill/>
                    </a:lnT>
                    <a:solidFill>
                      <a:schemeClr val="accent3">
                        <a:lumMod val="40000"/>
                        <a:lumOff val="60000"/>
                      </a:schemeClr>
                    </a:solidFill>
                  </a:tcPr>
                </a:tc>
                <a:extLst>
                  <a:ext uri="{0D108BD9-81ED-4DB2-BD59-A6C34878D82A}">
                    <a16:rowId xmlns:a16="http://schemas.microsoft.com/office/drawing/2014/main" val="579624295"/>
                  </a:ext>
                </a:extLst>
              </a:tr>
              <a:tr h="349717">
                <a:tc>
                  <a:txBody>
                    <a:bodyPr/>
                    <a:lstStyle/>
                    <a:p>
                      <a:r>
                        <a:rPr lang="vi-VN" sz="1800" b="1" kern="1200">
                          <a:solidFill>
                            <a:schemeClr val="dk1"/>
                          </a:solidFill>
                          <a:effectLst/>
                          <a:latin typeface="+mj-lt"/>
                          <a:ea typeface="+mn-ea"/>
                          <a:cs typeface="+mn-cs"/>
                        </a:rPr>
                        <a:t>NotifyInterestGroupsForm</a:t>
                      </a:r>
                      <a:endParaRPr lang="en-US">
                        <a:latin typeface="+mj-lt"/>
                      </a:endParaRPr>
                    </a:p>
                  </a:txBody>
                  <a:tcPr>
                    <a:solidFill>
                      <a:schemeClr val="accent3">
                        <a:lumMod val="20000"/>
                        <a:lumOff val="80000"/>
                      </a:schemeClr>
                    </a:solidFill>
                  </a:tcPr>
                </a:tc>
                <a:tc>
                  <a:txBody>
                    <a:bodyPr/>
                    <a:lstStyle/>
                    <a:p>
                      <a:r>
                        <a:rPr lang="vi-VN" sz="1800" kern="1200" dirty="0">
                          <a:solidFill>
                            <a:schemeClr val="dk1"/>
                          </a:solidFill>
                          <a:effectLst/>
                          <a:latin typeface="+mj-lt"/>
                          <a:ea typeface="+mn-ea"/>
                          <a:cs typeface="+mn-cs"/>
                        </a:rPr>
                        <a:t>Biểu mẫu được LeagueOwner sử dụng để thông báo cho những người dùng quan tâm</a:t>
                      </a:r>
                      <a:endParaRPr lang="en-US" dirty="0">
                        <a:latin typeface="+mj-lt"/>
                      </a:endParaRPr>
                    </a:p>
                  </a:txBody>
                  <a:tcPr>
                    <a:solidFill>
                      <a:schemeClr val="accent3">
                        <a:lumMod val="20000"/>
                        <a:lumOff val="80000"/>
                      </a:schemeClr>
                    </a:solidFill>
                  </a:tcPr>
                </a:tc>
                <a:extLst>
                  <a:ext uri="{0D108BD9-81ED-4DB2-BD59-A6C34878D82A}">
                    <a16:rowId xmlns:a16="http://schemas.microsoft.com/office/drawing/2014/main" val="2357729501"/>
                  </a:ext>
                </a:extLst>
              </a:tr>
              <a:tr h="349717">
                <a:tc>
                  <a:txBody>
                    <a:bodyPr/>
                    <a:lstStyle/>
                    <a:p>
                      <a:r>
                        <a:rPr lang="vi-VN" sz="1800" b="1" kern="1200" dirty="0">
                          <a:solidFill>
                            <a:schemeClr val="dk1"/>
                          </a:solidFill>
                          <a:effectLst/>
                          <a:latin typeface="+mj-lt"/>
                          <a:ea typeface="+mn-ea"/>
                          <a:cs typeface="+mn-cs"/>
                        </a:rPr>
                        <a:t>InterestGroupNotice</a:t>
                      </a:r>
                      <a:endParaRPr lang="en-US" dirty="0">
                        <a:latin typeface="+mj-lt"/>
                      </a:endParaRPr>
                    </a:p>
                  </a:txBody>
                  <a:tcPr>
                    <a:solidFill>
                      <a:schemeClr val="accent3">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800" kern="1200" dirty="0">
                          <a:solidFill>
                            <a:schemeClr val="dk1"/>
                          </a:solidFill>
                          <a:effectLst/>
                          <a:latin typeface="+mj-lt"/>
                          <a:ea typeface="+mn-ea"/>
                          <a:cs typeface="+mn-cs"/>
                        </a:rPr>
                        <a:t>Những người dùng quan tâm đã nhận </a:t>
                      </a:r>
                      <a:br>
                        <a:rPr lang="en-US" sz="1800" kern="1200" dirty="0">
                          <a:solidFill>
                            <a:schemeClr val="dk1"/>
                          </a:solidFill>
                          <a:effectLst/>
                          <a:latin typeface="+mj-lt"/>
                          <a:ea typeface="+mn-ea"/>
                          <a:cs typeface="+mn-cs"/>
                        </a:rPr>
                      </a:br>
                      <a:r>
                        <a:rPr lang="vi-VN" sz="1800" kern="1200" dirty="0">
                          <a:solidFill>
                            <a:schemeClr val="dk1"/>
                          </a:solidFill>
                          <a:effectLst/>
                          <a:latin typeface="+mj-lt"/>
                          <a:ea typeface="+mn-ea"/>
                          <a:cs typeface="+mn-cs"/>
                        </a:rPr>
                        <a:t>được thông báo về việc tạo một Giải đấu mới.</a:t>
                      </a:r>
                      <a:endParaRPr lang="en-US" sz="1800" kern="1200" dirty="0">
                        <a:solidFill>
                          <a:schemeClr val="dk1"/>
                        </a:solidFill>
                        <a:effectLst/>
                        <a:latin typeface="+mj-lt"/>
                        <a:ea typeface="+mn-ea"/>
                        <a:cs typeface="+mn-cs"/>
                      </a:endParaRPr>
                    </a:p>
                  </a:txBody>
                  <a:tcPr>
                    <a:solidFill>
                      <a:schemeClr val="accent3">
                        <a:lumMod val="40000"/>
                        <a:lumOff val="60000"/>
                      </a:schemeClr>
                    </a:solidFill>
                  </a:tcPr>
                </a:tc>
                <a:extLst>
                  <a:ext uri="{0D108BD9-81ED-4DB2-BD59-A6C34878D82A}">
                    <a16:rowId xmlns:a16="http://schemas.microsoft.com/office/drawing/2014/main" val="3679938770"/>
                  </a:ext>
                </a:extLst>
              </a:tr>
            </a:tbl>
          </a:graphicData>
        </a:graphic>
      </p:graphicFrame>
    </p:spTree>
    <p:extLst>
      <p:ext uri="{BB962C8B-B14F-4D97-AF65-F5344CB8AC3E}">
        <p14:creationId xmlns:p14="http://schemas.microsoft.com/office/powerpoint/2010/main" val="40086002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E0993E5-D206-4C40-ABE3-31F7045477C9}"/>
              </a:ext>
            </a:extLst>
          </p:cNvPr>
          <p:cNvSpPr>
            <a:spLocks noGrp="1"/>
          </p:cNvSpPr>
          <p:nvPr>
            <p:ph type="body" idx="1"/>
          </p:nvPr>
        </p:nvSpPr>
        <p:spPr>
          <a:xfrm>
            <a:off x="370474" y="1348400"/>
            <a:ext cx="8459999" cy="2137750"/>
          </a:xfrm>
        </p:spPr>
        <p:txBody>
          <a:bodyPr/>
          <a:lstStyle/>
          <a:p>
            <a:pPr marL="0" indent="0">
              <a:buNone/>
            </a:pPr>
            <a:r>
              <a:rPr lang="en-US" b="1" dirty="0">
                <a:solidFill>
                  <a:schemeClr val="tx1"/>
                </a:solidFill>
                <a:latin typeface="Times New Roman" panose="02020603050405020304" pitchFamily="18" charset="0"/>
                <a:cs typeface="Times New Roman" panose="02020603050405020304" pitchFamily="18" charset="0"/>
              </a:rPr>
              <a:t>M</a:t>
            </a:r>
            <a:r>
              <a:rPr lang="vi-VN" b="1" dirty="0">
                <a:solidFill>
                  <a:schemeClr val="tx1"/>
                </a:solidFill>
                <a:latin typeface="Times New Roman" panose="02020603050405020304" pitchFamily="18" charset="0"/>
                <a:cs typeface="Times New Roman" panose="02020603050405020304" pitchFamily="18" charset="0"/>
              </a:rPr>
              <a:t>ore questions for the ARENA client</a:t>
            </a:r>
            <a:endParaRPr lang="en-US" dirty="0">
              <a:solidFill>
                <a:schemeClr val="tx1"/>
              </a:solidFill>
              <a:latin typeface="Times New Roman" panose="02020603050405020304" pitchFamily="18" charset="0"/>
              <a:cs typeface="Times New Roman" panose="02020603050405020304" pitchFamily="18" charset="0"/>
            </a:endParaRPr>
          </a:p>
          <a:p>
            <a:pPr marL="0" lvl="0" indent="0">
              <a:buNone/>
            </a:pPr>
            <a:r>
              <a:rPr lang="en-US" dirty="0">
                <a:solidFill>
                  <a:schemeClr val="tx1"/>
                </a:solidFill>
                <a:latin typeface="Times New Roman" panose="02020603050405020304" pitchFamily="18" charset="0"/>
                <a:cs typeface="Times New Roman" panose="02020603050405020304" pitchFamily="18" charset="0"/>
              </a:rPr>
              <a:t>- </a:t>
            </a:r>
            <a:r>
              <a:rPr lang="vi-VN" dirty="0">
                <a:solidFill>
                  <a:schemeClr val="tx1"/>
                </a:solidFill>
                <a:latin typeface="Times New Roman" panose="02020603050405020304" pitchFamily="18" charset="0"/>
                <a:cs typeface="Times New Roman" panose="02020603050405020304" pitchFamily="18" charset="0"/>
              </a:rPr>
              <a:t>Chúng ta nên làm gì với những nhà tài trợ không trả lời?</a:t>
            </a:r>
            <a:endParaRPr lang="en-US" dirty="0">
              <a:solidFill>
                <a:schemeClr val="tx1"/>
              </a:solidFill>
              <a:latin typeface="Times New Roman" panose="02020603050405020304" pitchFamily="18" charset="0"/>
              <a:cs typeface="Times New Roman" panose="02020603050405020304" pitchFamily="18" charset="0"/>
            </a:endParaRPr>
          </a:p>
          <a:p>
            <a:pPr marL="0" lvl="0" indent="0">
              <a:buNone/>
            </a:pPr>
            <a:r>
              <a:rPr lang="en-US" dirty="0">
                <a:solidFill>
                  <a:schemeClr val="tx1"/>
                </a:solidFill>
                <a:latin typeface="Times New Roman" panose="02020603050405020304" pitchFamily="18" charset="0"/>
                <a:cs typeface="Times New Roman" panose="02020603050405020304" pitchFamily="18" charset="0"/>
              </a:rPr>
              <a:t>- </a:t>
            </a:r>
            <a:r>
              <a:rPr lang="vi-VN" dirty="0">
                <a:solidFill>
                  <a:schemeClr val="tx1"/>
                </a:solidFill>
                <a:latin typeface="Times New Roman" panose="02020603050405020304" pitchFamily="18" charset="0"/>
                <a:cs typeface="Times New Roman" panose="02020603050405020304" pitchFamily="18" charset="0"/>
              </a:rPr>
              <a:t>Chúng ta nên quảng cáo giải đấu mới như thế nào nếu không có nhóm lợi ích phù hợp?</a:t>
            </a:r>
            <a:endParaRPr lang="en-US" dirty="0">
              <a:solidFill>
                <a:schemeClr val="tx1"/>
              </a:solidFill>
              <a:latin typeface="Times New Roman" panose="02020603050405020304" pitchFamily="18" charset="0"/>
              <a:cs typeface="Times New Roman" panose="02020603050405020304" pitchFamily="18" charset="0"/>
            </a:endParaRPr>
          </a:p>
          <a:p>
            <a:pPr marL="0" lvl="0" indent="0">
              <a:buNone/>
            </a:pPr>
            <a:r>
              <a:rPr lang="en-US" dirty="0">
                <a:solidFill>
                  <a:schemeClr val="tx1"/>
                </a:solidFill>
                <a:latin typeface="Times New Roman" panose="02020603050405020304" pitchFamily="18" charset="0"/>
                <a:cs typeface="Times New Roman" panose="02020603050405020304" pitchFamily="18" charset="0"/>
              </a:rPr>
              <a:t>- </a:t>
            </a:r>
            <a:r>
              <a:rPr lang="vi-VN" dirty="0">
                <a:solidFill>
                  <a:schemeClr val="tx1"/>
                </a:solidFill>
                <a:latin typeface="Times New Roman" panose="02020603050405020304" pitchFamily="18" charset="0"/>
                <a:cs typeface="Times New Roman" panose="02020603050405020304" pitchFamily="18" charset="0"/>
              </a:rPr>
              <a:t>Người dùng nên được thông báo như thế nào (ví dụ: E-mail, điện thoại di động, hộp thông báo ARENA)?</a:t>
            </a:r>
            <a:endParaRPr lang="en-US" dirty="0">
              <a:solidFill>
                <a:schemeClr val="tx1"/>
              </a:solidFill>
              <a:latin typeface="Times New Roman" panose="02020603050405020304" pitchFamily="18" charset="0"/>
              <a:cs typeface="Times New Roman" panose="02020603050405020304" pitchFamily="18" charset="0"/>
            </a:endParaRPr>
          </a:p>
          <a:p>
            <a:endParaRPr lang="en-US" dirty="0">
              <a:solidFill>
                <a:schemeClr val="tx1"/>
              </a:solidFill>
              <a:latin typeface="Times New Roman" panose="02020603050405020304" pitchFamily="18" charset="0"/>
              <a:cs typeface="Times New Roman" panose="02020603050405020304" pitchFamily="18" charset="0"/>
            </a:endParaRPr>
          </a:p>
          <a:p>
            <a:endParaRPr lang="vi-VN" dirty="0">
              <a:solidFill>
                <a:schemeClr val="tx1"/>
              </a:solidFill>
            </a:endParaRPr>
          </a:p>
        </p:txBody>
      </p:sp>
      <p:sp>
        <p:nvSpPr>
          <p:cNvPr id="4" name="Subtitle 3">
            <a:extLst>
              <a:ext uri="{FF2B5EF4-FFF2-40B4-BE49-F238E27FC236}">
                <a16:creationId xmlns:a16="http://schemas.microsoft.com/office/drawing/2014/main" id="{03E59437-3523-4D49-AE7F-4B2890B718EA}"/>
              </a:ext>
            </a:extLst>
          </p:cNvPr>
          <p:cNvSpPr>
            <a:spLocks noGrp="1"/>
          </p:cNvSpPr>
          <p:nvPr>
            <p:ph type="subTitle" idx="2"/>
          </p:nvPr>
        </p:nvSpPr>
        <p:spPr/>
        <p:txBody>
          <a:bodyPr/>
          <a:lstStyle/>
          <a:p>
            <a:r>
              <a:rPr lang="en-US" sz="2000" b="1" dirty="0">
                <a:solidFill>
                  <a:schemeClr val="tx1"/>
                </a:solidFill>
                <a:latin typeface="Times New Roman" panose="02020603050405020304" pitchFamily="18" charset="0"/>
                <a:cs typeface="Times New Roman" panose="02020603050405020304" pitchFamily="18" charset="0"/>
              </a:rPr>
              <a:t>6.2 </a:t>
            </a:r>
            <a:r>
              <a:rPr lang="vi-VN" sz="2000" b="1" dirty="0">
                <a:solidFill>
                  <a:schemeClr val="tx1"/>
                </a:solidFill>
                <a:latin typeface="Times New Roman" panose="02020603050405020304" pitchFamily="18" charset="0"/>
                <a:cs typeface="Times New Roman" panose="02020603050405020304" pitchFamily="18" charset="0"/>
              </a:rPr>
              <a:t>Xác định </a:t>
            </a:r>
            <a:r>
              <a:rPr lang="vi-VN" sz="2000" b="1">
                <a:solidFill>
                  <a:schemeClr val="tx1"/>
                </a:solidFill>
                <a:latin typeface="Times New Roman" panose="02020603050405020304" pitchFamily="18" charset="0"/>
                <a:cs typeface="Times New Roman" panose="02020603050405020304" pitchFamily="18" charset="0"/>
              </a:rPr>
              <a:t>các Boundary objects</a:t>
            </a:r>
            <a:endParaRPr lang="vi-VN" sz="2000" dirty="0">
              <a:solidFill>
                <a:schemeClr val="tx1"/>
              </a:solidFill>
            </a:endParaRPr>
          </a:p>
        </p:txBody>
      </p:sp>
      <p:sp>
        <p:nvSpPr>
          <p:cNvPr id="6" name="Title 1">
            <a:extLst>
              <a:ext uri="{FF2B5EF4-FFF2-40B4-BE49-F238E27FC236}">
                <a16:creationId xmlns:a16="http://schemas.microsoft.com/office/drawing/2014/main" id="{2CC33467-24AB-4598-9380-899E93D82A2D}"/>
              </a:ext>
            </a:extLst>
          </p:cNvPr>
          <p:cNvSpPr>
            <a:spLocks noGrp="1"/>
          </p:cNvSpPr>
          <p:nvPr>
            <p:ph type="title"/>
          </p:nvPr>
        </p:nvSpPr>
        <p:spPr>
          <a:xfrm>
            <a:off x="370483" y="445025"/>
            <a:ext cx="8460000" cy="572700"/>
          </a:xfrm>
        </p:spPr>
        <p:txBody>
          <a:bodyPr/>
          <a:lstStyle/>
          <a:p>
            <a:r>
              <a:rPr lang="en-US" sz="2400" b="1" u="sng" dirty="0">
                <a:solidFill>
                  <a:srgbClr val="1667AA"/>
                </a:solidFill>
                <a:latin typeface="Times New Roman" panose="02020603050405020304" pitchFamily="18" charset="0"/>
                <a:cs typeface="Times New Roman" panose="02020603050405020304" pitchFamily="18" charset="0"/>
              </a:rPr>
              <a:t>6. </a:t>
            </a:r>
            <a:r>
              <a:rPr lang="vi-VN" sz="2400" b="1" u="sng" dirty="0">
                <a:solidFill>
                  <a:srgbClr val="1667AA"/>
                </a:solidFill>
                <a:latin typeface="Times New Roman" panose="02020603050405020304" pitchFamily="18" charset="0"/>
                <a:cs typeface="Times New Roman" panose="02020603050405020304" pitchFamily="18" charset="0"/>
              </a:rPr>
              <a:t>ARENA Case Study</a:t>
            </a:r>
            <a:endParaRPr lang="vi-VN" sz="2400" dirty="0">
              <a:solidFill>
                <a:srgbClr val="1667AA"/>
              </a:solidFill>
              <a:latin typeface="Times New Roman" panose="02020603050405020304" pitchFamily="18" charset="0"/>
              <a:cs typeface="Times New Roman" panose="02020603050405020304" pitchFamily="18" charset="0"/>
            </a:endParaRPr>
          </a:p>
        </p:txBody>
      </p:sp>
      <p:grpSp>
        <p:nvGrpSpPr>
          <p:cNvPr id="7" name="Google Shape;371;p47">
            <a:extLst>
              <a:ext uri="{FF2B5EF4-FFF2-40B4-BE49-F238E27FC236}">
                <a16:creationId xmlns:a16="http://schemas.microsoft.com/office/drawing/2014/main" id="{974211ED-9A6B-4CA9-A015-5E82BC17AB65}"/>
              </a:ext>
            </a:extLst>
          </p:cNvPr>
          <p:cNvGrpSpPr/>
          <p:nvPr/>
        </p:nvGrpSpPr>
        <p:grpSpPr>
          <a:xfrm rot="5400000">
            <a:off x="8769250" y="557497"/>
            <a:ext cx="278152" cy="345818"/>
            <a:chOff x="0" y="46600"/>
            <a:chExt cx="3121800" cy="5004600"/>
          </a:xfrm>
        </p:grpSpPr>
        <p:sp>
          <p:nvSpPr>
            <p:cNvPr id="8" name="Google Shape;372;p47">
              <a:extLst>
                <a:ext uri="{FF2B5EF4-FFF2-40B4-BE49-F238E27FC236}">
                  <a16:creationId xmlns:a16="http://schemas.microsoft.com/office/drawing/2014/main" id="{287EF0E1-52E5-4647-A99A-55A4C56F2D7A}"/>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73;p47">
              <a:extLst>
                <a:ext uri="{FF2B5EF4-FFF2-40B4-BE49-F238E27FC236}">
                  <a16:creationId xmlns:a16="http://schemas.microsoft.com/office/drawing/2014/main" id="{A1D679FC-EA56-4CFD-877D-D3FCB878C3B5}"/>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 name="Google Shape;374;p47">
              <a:extLst>
                <a:ext uri="{FF2B5EF4-FFF2-40B4-BE49-F238E27FC236}">
                  <a16:creationId xmlns:a16="http://schemas.microsoft.com/office/drawing/2014/main" id="{87B9BECF-981E-48F8-9F06-8C6854AA111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4003780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1D33E-A8EE-49FA-9B02-C4B10BF2AC1D}"/>
              </a:ext>
            </a:extLst>
          </p:cNvPr>
          <p:cNvSpPr>
            <a:spLocks noGrp="1"/>
          </p:cNvSpPr>
          <p:nvPr>
            <p:ph type="title"/>
          </p:nvPr>
        </p:nvSpPr>
        <p:spPr/>
        <p:txBody>
          <a:bodyPr/>
          <a:lstStyle/>
          <a:p>
            <a:r>
              <a:rPr lang="vi-VN" sz="2400" b="1" u="sng" dirty="0">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2. </a:t>
            </a:r>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Tổng Quan Về Phân Tích</a:t>
            </a:r>
            <a:endParaRPr lang="vi-VN" sz="2400" dirty="0">
              <a:solidFill>
                <a:srgbClr val="0070C0"/>
              </a:solidFill>
            </a:endParaRPr>
          </a:p>
        </p:txBody>
      </p:sp>
      <p:sp>
        <p:nvSpPr>
          <p:cNvPr id="3" name="Text Placeholder 2">
            <a:extLst>
              <a:ext uri="{FF2B5EF4-FFF2-40B4-BE49-F238E27FC236}">
                <a16:creationId xmlns:a16="http://schemas.microsoft.com/office/drawing/2014/main" id="{D591D169-8874-42A4-AD10-E79FFB9141C6}"/>
              </a:ext>
            </a:extLst>
          </p:cNvPr>
          <p:cNvSpPr>
            <a:spLocks noGrp="1"/>
          </p:cNvSpPr>
          <p:nvPr>
            <p:ph type="body" idx="1"/>
          </p:nvPr>
        </p:nvSpPr>
        <p:spPr>
          <a:xfrm>
            <a:off x="383078" y="1017725"/>
            <a:ext cx="8096192" cy="3680750"/>
          </a:xfrm>
        </p:spPr>
        <p:txBody>
          <a:bodyPr/>
          <a:lstStyle/>
          <a:p>
            <a:pPr marL="114300" indent="0">
              <a:buNone/>
            </a:pPr>
            <a:r>
              <a:rPr lang="vi-VN" dirty="0">
                <a:solidFill>
                  <a:schemeClr val="tx1"/>
                </a:solidFill>
                <a:effectLst/>
                <a:latin typeface="+mj-lt"/>
                <a:ea typeface="Times New Roman" panose="02020603050405020304" pitchFamily="18" charset="0"/>
              </a:rPr>
              <a:t>Phân tích (Analysis) tập trung vào việc tạo ra một mô hình của hệ thống, là mô hình chính xác đầy đủ, nhất quán và có thể xác minh được.</a:t>
            </a:r>
          </a:p>
          <a:p>
            <a:pPr marL="114300" indent="0">
              <a:buNone/>
            </a:pPr>
            <a:r>
              <a:rPr lang="vi-VN" dirty="0">
                <a:solidFill>
                  <a:schemeClr val="tx1"/>
                </a:solidFill>
                <a:latin typeface="+mj-lt"/>
              </a:rPr>
              <a:t>Phân tích khác với tìm hiểu yêu cầu, người </a:t>
            </a:r>
            <a:r>
              <a:rPr lang="vi-VN" dirty="0">
                <a:solidFill>
                  <a:schemeClr val="tx1"/>
                </a:solidFill>
                <a:effectLst/>
                <a:latin typeface="+mj-lt"/>
                <a:ea typeface="Times New Roman" panose="02020603050405020304" pitchFamily="18" charset="0"/>
              </a:rPr>
              <a:t>phát triển tập trung vào việc cấu trúc và chính thức hóa các yêu cầu được gợi ý từ người dùng </a:t>
            </a:r>
          </a:p>
          <a:p>
            <a:pPr marL="114300" indent="0">
              <a:buNone/>
            </a:pPr>
            <a:r>
              <a:rPr lang="vi-VN" dirty="0">
                <a:solidFill>
                  <a:schemeClr val="tx1"/>
                </a:solidFill>
                <a:latin typeface="+mj-lt"/>
                <a:ea typeface="Times New Roman" panose="02020603050405020304" pitchFamily="18" charset="0"/>
              </a:rPr>
              <a:t>M</a:t>
            </a:r>
            <a:r>
              <a:rPr lang="vi-VN" dirty="0">
                <a:solidFill>
                  <a:schemeClr val="tx1"/>
                </a:solidFill>
                <a:effectLst/>
                <a:latin typeface="+mj-lt"/>
                <a:ea typeface="Times New Roman" panose="02020603050405020304" pitchFamily="18" charset="0"/>
              </a:rPr>
              <a:t>ô hình phân tích có thể </a:t>
            </a:r>
            <a:r>
              <a:rPr lang="vi-VN" dirty="0">
                <a:solidFill>
                  <a:schemeClr val="tx1"/>
                </a:solidFill>
                <a:latin typeface="+mj-lt"/>
                <a:ea typeface="Times New Roman" panose="02020603050405020304" pitchFamily="18" charset="0"/>
              </a:rPr>
              <a:t>khó</a:t>
            </a:r>
            <a:r>
              <a:rPr lang="vi-VN" dirty="0">
                <a:solidFill>
                  <a:schemeClr val="tx1"/>
                </a:solidFill>
                <a:effectLst/>
                <a:latin typeface="+mj-lt"/>
                <a:ea typeface="Times New Roman" panose="02020603050405020304" pitchFamily="18" charset="0"/>
              </a:rPr>
              <a:t> hiểu đối với người dùng và khách hàng, nhà phát triển cần cập nhật đặc tả yêu cầu để phản ánh thông tin chi tiết đạt được trong quá trình phân tích, sau đó xem xét các thay đổi với khách hàng và người dùng</a:t>
            </a:r>
          </a:p>
          <a:p>
            <a:pPr marL="0" indent="0">
              <a:buNone/>
            </a:pPr>
            <a:r>
              <a:rPr lang="vi-VN" dirty="0">
                <a:solidFill>
                  <a:schemeClr val="tx1"/>
                </a:solidFill>
                <a:latin typeface="+mj-lt"/>
              </a:rPr>
              <a:t>  Nguyên nhân dẫn đến xu hướng trì hoãn:</a:t>
            </a:r>
          </a:p>
          <a:p>
            <a:pPr marL="914400">
              <a:buFont typeface="Arial" panose="020B0604020202020204" pitchFamily="34" charset="0"/>
              <a:buChar char="•"/>
            </a:pPr>
            <a:r>
              <a:rPr lang="vi-VN" dirty="0">
                <a:solidFill>
                  <a:schemeClr val="tx1"/>
                </a:solidFill>
                <a:latin typeface="+mj-lt"/>
              </a:rPr>
              <a:t>Thiếu kiến thức chuyên ngành</a:t>
            </a:r>
          </a:p>
          <a:p>
            <a:pPr marL="914400">
              <a:buFont typeface="Arial" panose="020B0604020202020204" pitchFamily="34" charset="0"/>
              <a:buChar char="•"/>
            </a:pPr>
            <a:r>
              <a:rPr lang="vi-VN" dirty="0">
                <a:solidFill>
                  <a:schemeClr val="tx1"/>
                </a:solidFill>
                <a:latin typeface="+mj-lt"/>
              </a:rPr>
              <a:t>Thiếu kiến thức công nghệ</a:t>
            </a:r>
          </a:p>
          <a:p>
            <a:pPr marL="914400">
              <a:buFont typeface="Arial" panose="020B0604020202020204" pitchFamily="34" charset="0"/>
              <a:buChar char="•"/>
            </a:pPr>
            <a:r>
              <a:rPr lang="vi-VN" dirty="0">
                <a:solidFill>
                  <a:schemeClr val="tx1"/>
                </a:solidFill>
                <a:latin typeface="+mj-lt"/>
              </a:rPr>
              <a:t>Sự bất đồng giữa người dùng và nhà phát triển</a:t>
            </a:r>
          </a:p>
          <a:p>
            <a:pPr marL="114300" indent="0">
              <a:buNone/>
            </a:pPr>
            <a:endParaRPr lang="vi-VN" dirty="0">
              <a:solidFill>
                <a:schemeClr val="tx1"/>
              </a:solidFill>
              <a:latin typeface="+mj-lt"/>
            </a:endParaRPr>
          </a:p>
          <a:p>
            <a:endParaRPr lang="vi-VN" dirty="0">
              <a:solidFill>
                <a:schemeClr val="tx1"/>
              </a:solidFill>
              <a:latin typeface="+mj-lt"/>
            </a:endParaRPr>
          </a:p>
        </p:txBody>
      </p:sp>
      <p:grpSp>
        <p:nvGrpSpPr>
          <p:cNvPr id="4" name="Google Shape;371;p47">
            <a:extLst>
              <a:ext uri="{FF2B5EF4-FFF2-40B4-BE49-F238E27FC236}">
                <a16:creationId xmlns:a16="http://schemas.microsoft.com/office/drawing/2014/main" id="{C7E5BF1E-4856-4571-9F9C-A975FE114285}"/>
              </a:ext>
            </a:extLst>
          </p:cNvPr>
          <p:cNvGrpSpPr/>
          <p:nvPr/>
        </p:nvGrpSpPr>
        <p:grpSpPr>
          <a:xfrm rot="5400000">
            <a:off x="8500508" y="558466"/>
            <a:ext cx="278152" cy="345818"/>
            <a:chOff x="0" y="46600"/>
            <a:chExt cx="3121800" cy="5004600"/>
          </a:xfrm>
        </p:grpSpPr>
        <p:sp>
          <p:nvSpPr>
            <p:cNvPr id="5" name="Google Shape;372;p47">
              <a:extLst>
                <a:ext uri="{FF2B5EF4-FFF2-40B4-BE49-F238E27FC236}">
                  <a16:creationId xmlns:a16="http://schemas.microsoft.com/office/drawing/2014/main" id="{7F7AAC5E-D5F9-42A2-A87A-14C48201B8E2}"/>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73;p47">
              <a:extLst>
                <a:ext uri="{FF2B5EF4-FFF2-40B4-BE49-F238E27FC236}">
                  <a16:creationId xmlns:a16="http://schemas.microsoft.com/office/drawing/2014/main" id="{E8F177DD-05B3-402E-BC90-C10BB61EBBC9}"/>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 name="Google Shape;374;p47">
              <a:extLst>
                <a:ext uri="{FF2B5EF4-FFF2-40B4-BE49-F238E27FC236}">
                  <a16:creationId xmlns:a16="http://schemas.microsoft.com/office/drawing/2014/main" id="{71CCF3A6-094D-4BCE-910C-2DDC9713630D}"/>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4162196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additive="base">
                                        <p:cTn id="28"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 calcmode="lin" valueType="num">
                                      <p:cBhvr additive="base">
                                        <p:cTn id="32"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 calcmode="lin" valueType="num">
                                      <p:cBhvr additive="base">
                                        <p:cTn id="36"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 calcmode="lin" valueType="num">
                                      <p:cBhvr additive="base">
                                        <p:cTn id="40"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249435A-548E-46E9-BC61-F7069BA9B012}"/>
              </a:ext>
            </a:extLst>
          </p:cNvPr>
          <p:cNvSpPr>
            <a:spLocks noGrp="1"/>
          </p:cNvSpPr>
          <p:nvPr>
            <p:ph type="body" idx="1"/>
          </p:nvPr>
        </p:nvSpPr>
        <p:spPr>
          <a:xfrm>
            <a:off x="370474" y="1348400"/>
            <a:ext cx="8459999" cy="3416400"/>
          </a:xfrm>
        </p:spPr>
        <p:txBody>
          <a:bodyPr/>
          <a:lstStyle/>
          <a:p>
            <a:pPr marL="0" indent="0">
              <a:buNone/>
            </a:pPr>
            <a:r>
              <a:rPr lang="vi-VN" sz="1800" dirty="0">
                <a:solidFill>
                  <a:schemeClr val="tx1"/>
                </a:solidFill>
                <a:latin typeface="+mj-lt"/>
              </a:rPr>
              <a:t>Các đối tượng điều khiển thể hiện sự phối hợp giữa </a:t>
            </a:r>
            <a:r>
              <a:rPr lang="vi-VN" sz="1800">
                <a:solidFill>
                  <a:schemeClr val="tx1"/>
                </a:solidFill>
                <a:latin typeface="+mj-lt"/>
              </a:rPr>
              <a:t>các Boundary objects </a:t>
            </a:r>
            <a:r>
              <a:rPr lang="vi-VN" sz="1800" dirty="0">
                <a:solidFill>
                  <a:schemeClr val="tx1"/>
                </a:solidFill>
                <a:latin typeface="+mj-lt"/>
              </a:rPr>
              <a:t>và thực thể. Trong trường hợp chung, một đối tượng điều khiển duy nhất được tạo ở đầu Use case và tích lũy tất cả thông tin cần thiết để hoàn thành Use case. Đối tượng điều khiển sau đó bị phá hủy khi hoàn thành Use case.</a:t>
            </a:r>
            <a:endParaRPr lang="en-US" sz="1800" dirty="0">
              <a:solidFill>
                <a:schemeClr val="tx1"/>
              </a:solidFill>
              <a:latin typeface="+mj-lt"/>
            </a:endParaRPr>
          </a:p>
          <a:p>
            <a:pPr marL="0" indent="0">
              <a:buNone/>
            </a:pPr>
            <a:r>
              <a:rPr lang="vi-VN" sz="1800" dirty="0">
                <a:solidFill>
                  <a:schemeClr val="tx1"/>
                </a:solidFill>
                <a:latin typeface="+mj-lt"/>
              </a:rPr>
              <a:t>Trong AnnounceTournament, chúng ta xác định một đối tượng kiểm soát duy nhất được gọi là AnnounceTournamentControl, đối tượng này chịu trách nhiệm gửi và thu thập thông báo cho Nhà quảng cáo, kiểm tra tính khả dụng của tài nguyên và cuối cùng là thông báo cho những người dùng quan tâm</a:t>
            </a:r>
            <a:endParaRPr lang="en-US" sz="1800" dirty="0">
              <a:solidFill>
                <a:schemeClr val="tx1"/>
              </a:solidFill>
              <a:latin typeface="+mj-lt"/>
            </a:endParaRPr>
          </a:p>
          <a:p>
            <a:endParaRPr lang="en-US" sz="1800" dirty="0">
              <a:solidFill>
                <a:schemeClr val="tx1"/>
              </a:solidFill>
              <a:latin typeface="+mj-lt"/>
            </a:endParaRPr>
          </a:p>
          <a:p>
            <a:endParaRPr lang="vi-VN" dirty="0">
              <a:solidFill>
                <a:schemeClr val="tx1"/>
              </a:solidFill>
            </a:endParaRPr>
          </a:p>
        </p:txBody>
      </p:sp>
      <p:sp>
        <p:nvSpPr>
          <p:cNvPr id="6" name="Subtitle 3">
            <a:extLst>
              <a:ext uri="{FF2B5EF4-FFF2-40B4-BE49-F238E27FC236}">
                <a16:creationId xmlns:a16="http://schemas.microsoft.com/office/drawing/2014/main" id="{E924ED33-1D54-4B8C-AC8E-FB3EA4157F99}"/>
              </a:ext>
            </a:extLst>
          </p:cNvPr>
          <p:cNvSpPr>
            <a:spLocks noGrp="1"/>
          </p:cNvSpPr>
          <p:nvPr>
            <p:ph type="subTitle" idx="2"/>
          </p:nvPr>
        </p:nvSpPr>
        <p:spPr>
          <a:xfrm>
            <a:off x="370483" y="941525"/>
            <a:ext cx="8460000" cy="393600"/>
          </a:xfrm>
        </p:spPr>
        <p:txBody>
          <a:bodyPr/>
          <a:lstStyle/>
          <a:p>
            <a:r>
              <a:rPr lang="en-US" sz="2000" b="1">
                <a:solidFill>
                  <a:schemeClr val="tx1"/>
                </a:solidFill>
                <a:latin typeface="Times New Roman" panose="02020603050405020304" pitchFamily="18" charset="0"/>
                <a:cs typeface="Times New Roman" panose="02020603050405020304" pitchFamily="18" charset="0"/>
              </a:rPr>
              <a:t>6.3 </a:t>
            </a:r>
            <a:r>
              <a:rPr lang="vi-VN" sz="2000" b="1" dirty="0">
                <a:solidFill>
                  <a:schemeClr val="tx1"/>
                </a:solidFill>
                <a:latin typeface="Times New Roman" panose="02020603050405020304" pitchFamily="18" charset="0"/>
                <a:cs typeface="Times New Roman" panose="02020603050405020304" pitchFamily="18" charset="0"/>
              </a:rPr>
              <a:t>Xác định </a:t>
            </a:r>
            <a:r>
              <a:rPr lang="vi-VN" sz="2000" b="1">
                <a:solidFill>
                  <a:schemeClr val="tx1"/>
                </a:solidFill>
                <a:latin typeface="Times New Roman" panose="02020603050405020304" pitchFamily="18" charset="0"/>
                <a:cs typeface="Times New Roman" panose="02020603050405020304" pitchFamily="18" charset="0"/>
              </a:rPr>
              <a:t>các </a:t>
            </a:r>
            <a:r>
              <a:rPr lang="en-US" sz="2000" b="1">
                <a:solidFill>
                  <a:schemeClr val="tx1"/>
                </a:solidFill>
                <a:latin typeface="Times New Roman" panose="02020603050405020304" pitchFamily="18" charset="0"/>
                <a:cs typeface="Times New Roman" panose="02020603050405020304" pitchFamily="18" charset="0"/>
              </a:rPr>
              <a:t>Control</a:t>
            </a:r>
            <a:r>
              <a:rPr lang="vi-VN" sz="2000" b="1">
                <a:solidFill>
                  <a:schemeClr val="tx1"/>
                </a:solidFill>
                <a:latin typeface="Times New Roman" panose="02020603050405020304" pitchFamily="18" charset="0"/>
                <a:cs typeface="Times New Roman" panose="02020603050405020304" pitchFamily="18" charset="0"/>
              </a:rPr>
              <a:t> objects</a:t>
            </a:r>
            <a:endParaRPr lang="vi-VN" sz="2000" dirty="0">
              <a:solidFill>
                <a:schemeClr val="tx1"/>
              </a:solidFill>
            </a:endParaRPr>
          </a:p>
        </p:txBody>
      </p:sp>
      <p:sp>
        <p:nvSpPr>
          <p:cNvPr id="7" name="Title 1">
            <a:extLst>
              <a:ext uri="{FF2B5EF4-FFF2-40B4-BE49-F238E27FC236}">
                <a16:creationId xmlns:a16="http://schemas.microsoft.com/office/drawing/2014/main" id="{B315E1F3-A97B-4FD8-BAB8-E7AFE3B633D5}"/>
              </a:ext>
            </a:extLst>
          </p:cNvPr>
          <p:cNvSpPr>
            <a:spLocks noGrp="1"/>
          </p:cNvSpPr>
          <p:nvPr>
            <p:ph type="title"/>
          </p:nvPr>
        </p:nvSpPr>
        <p:spPr>
          <a:xfrm>
            <a:off x="370483" y="445025"/>
            <a:ext cx="8460000" cy="572700"/>
          </a:xfrm>
        </p:spPr>
        <p:txBody>
          <a:bodyPr/>
          <a:lstStyle/>
          <a:p>
            <a:r>
              <a:rPr lang="en-US" sz="2400" b="1" u="sng" dirty="0">
                <a:solidFill>
                  <a:srgbClr val="1667AA"/>
                </a:solidFill>
                <a:latin typeface="Times New Roman" panose="02020603050405020304" pitchFamily="18" charset="0"/>
                <a:cs typeface="Times New Roman" panose="02020603050405020304" pitchFamily="18" charset="0"/>
              </a:rPr>
              <a:t>6. </a:t>
            </a:r>
            <a:r>
              <a:rPr lang="vi-VN" sz="2400" b="1" u="sng" dirty="0">
                <a:solidFill>
                  <a:srgbClr val="1667AA"/>
                </a:solidFill>
                <a:latin typeface="Times New Roman" panose="02020603050405020304" pitchFamily="18" charset="0"/>
                <a:cs typeface="Times New Roman" panose="02020603050405020304" pitchFamily="18" charset="0"/>
              </a:rPr>
              <a:t>ARENA Case Study</a:t>
            </a:r>
            <a:endParaRPr lang="vi-VN" sz="2400" dirty="0">
              <a:solidFill>
                <a:srgbClr val="1667AA"/>
              </a:solidFill>
              <a:latin typeface="Times New Roman" panose="02020603050405020304" pitchFamily="18" charset="0"/>
              <a:cs typeface="Times New Roman" panose="02020603050405020304" pitchFamily="18" charset="0"/>
            </a:endParaRPr>
          </a:p>
        </p:txBody>
      </p:sp>
      <p:grpSp>
        <p:nvGrpSpPr>
          <p:cNvPr id="8" name="Google Shape;371;p47">
            <a:extLst>
              <a:ext uri="{FF2B5EF4-FFF2-40B4-BE49-F238E27FC236}">
                <a16:creationId xmlns:a16="http://schemas.microsoft.com/office/drawing/2014/main" id="{F65B56D0-9FC4-4C2E-8592-B3C92A50E786}"/>
              </a:ext>
            </a:extLst>
          </p:cNvPr>
          <p:cNvGrpSpPr/>
          <p:nvPr/>
        </p:nvGrpSpPr>
        <p:grpSpPr>
          <a:xfrm rot="5400000">
            <a:off x="8769250" y="557497"/>
            <a:ext cx="278152" cy="345818"/>
            <a:chOff x="0" y="46600"/>
            <a:chExt cx="3121800" cy="5004600"/>
          </a:xfrm>
        </p:grpSpPr>
        <p:sp>
          <p:nvSpPr>
            <p:cNvPr id="9" name="Google Shape;372;p47">
              <a:extLst>
                <a:ext uri="{FF2B5EF4-FFF2-40B4-BE49-F238E27FC236}">
                  <a16:creationId xmlns:a16="http://schemas.microsoft.com/office/drawing/2014/main" id="{4E2DB5D3-A372-421E-8A01-A905930580C8}"/>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73;p47">
              <a:extLst>
                <a:ext uri="{FF2B5EF4-FFF2-40B4-BE49-F238E27FC236}">
                  <a16:creationId xmlns:a16="http://schemas.microsoft.com/office/drawing/2014/main" id="{6DA3FAF5-F4C4-44FF-AE15-263548AFAAB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 name="Google Shape;374;p47">
              <a:extLst>
                <a:ext uri="{FF2B5EF4-FFF2-40B4-BE49-F238E27FC236}">
                  <a16:creationId xmlns:a16="http://schemas.microsoft.com/office/drawing/2014/main" id="{CE457DB6-C16E-49AC-9866-0BC7CD499A89}"/>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334220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BDDC809-2835-4C19-B47F-00B98D9D2940}"/>
              </a:ext>
            </a:extLst>
          </p:cNvPr>
          <p:cNvSpPr>
            <a:spLocks noGrp="1"/>
          </p:cNvSpPr>
          <p:nvPr>
            <p:ph type="body" idx="1"/>
          </p:nvPr>
        </p:nvSpPr>
        <p:spPr>
          <a:xfrm>
            <a:off x="370474" y="1348400"/>
            <a:ext cx="8240125" cy="3416400"/>
          </a:xfrm>
        </p:spPr>
        <p:txBody>
          <a:bodyPr/>
          <a:lstStyle/>
          <a:p>
            <a:pPr marL="114300" indent="0">
              <a:buNone/>
            </a:pPr>
            <a:r>
              <a:rPr lang="en-US" dirty="0" err="1">
                <a:solidFill>
                  <a:schemeClr val="tx1"/>
                </a:solidFill>
                <a:latin typeface="Times New Roman" panose="02020603050405020304" pitchFamily="18" charset="0"/>
                <a:cs typeface="Times New Roman" panose="02020603050405020304" pitchFamily="18" charset="0"/>
              </a:rPr>
              <a:t>Chúng</a:t>
            </a:r>
            <a:r>
              <a:rPr lang="en-US" dirty="0">
                <a:solidFill>
                  <a:schemeClr val="tx1"/>
                </a:solidFill>
                <a:latin typeface="Times New Roman" panose="02020603050405020304" pitchFamily="18" charset="0"/>
                <a:cs typeface="Times New Roman" panose="02020603050405020304" pitchFamily="18" charset="0"/>
              </a:rPr>
              <a:t> ta </a:t>
            </a:r>
            <a:r>
              <a:rPr lang="en-US" dirty="0" err="1">
                <a:solidFill>
                  <a:schemeClr val="tx1"/>
                </a:solidFill>
                <a:latin typeface="Times New Roman" panose="02020603050405020304" pitchFamily="18" charset="0"/>
                <a:cs typeface="Times New Roman" panose="02020603050405020304" pitchFamily="18" charset="0"/>
              </a:rPr>
              <a:t>đã</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xác</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định</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một</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số</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đối</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tượng</a:t>
            </a:r>
            <a:r>
              <a:rPr lang="en-US" dirty="0">
                <a:solidFill>
                  <a:schemeClr val="tx1"/>
                </a:solidFill>
                <a:latin typeface="Times New Roman" panose="02020603050405020304" pitchFamily="18" charset="0"/>
                <a:cs typeface="Times New Roman" panose="02020603050405020304" pitchFamily="18" charset="0"/>
              </a:rPr>
              <a:t> entity, boundary, control </a:t>
            </a:r>
            <a:r>
              <a:rPr lang="en-US" dirty="0" err="1">
                <a:solidFill>
                  <a:schemeClr val="tx1"/>
                </a:solidFill>
                <a:latin typeface="Times New Roman" panose="02020603050405020304" pitchFamily="18" charset="0"/>
                <a:cs typeface="Times New Roman" panose="02020603050405020304" pitchFamily="18" charset="0"/>
              </a:rPr>
              <a:t>tham</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gia</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vào</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AnnounceTournament</a:t>
            </a:r>
            <a:r>
              <a:rPr lang="en-US" dirty="0">
                <a:solidFill>
                  <a:schemeClr val="tx1"/>
                </a:solidFill>
                <a:latin typeface="Times New Roman" panose="02020603050405020304" pitchFamily="18" charset="0"/>
                <a:cs typeface="Times New Roman" panose="02020603050405020304" pitchFamily="18" charset="0"/>
              </a:rPr>
              <a:t> Use case.</a:t>
            </a:r>
          </a:p>
          <a:p>
            <a:pPr marL="114300" indent="0">
              <a:buNone/>
            </a:pPr>
            <a:r>
              <a:rPr lang="vi-VN" dirty="0">
                <a:solidFill>
                  <a:schemeClr val="tx1"/>
                </a:solidFill>
                <a:latin typeface="Times New Roman" panose="02020603050405020304" pitchFamily="18" charset="0"/>
                <a:cs typeface="Times New Roman" panose="02020603050405020304" pitchFamily="18" charset="0"/>
              </a:rPr>
              <a:t>Đồng thời, chúng ta cũng xác định một số thuộc tính và liên kết của chúng. Chúng ta biểu diễn các đối tượng này trong một biểu đồ tuần tự, mô tả các tương tác xảy ra trong use case để xác định các liên kết và thuộc tính bổ sung.</a:t>
            </a:r>
            <a:endParaRPr lang="en-US" dirty="0">
              <a:solidFill>
                <a:schemeClr val="tx1"/>
              </a:solidFill>
              <a:latin typeface="Times New Roman" panose="02020603050405020304" pitchFamily="18" charset="0"/>
              <a:cs typeface="Times New Roman" panose="02020603050405020304" pitchFamily="18" charset="0"/>
            </a:endParaRPr>
          </a:p>
          <a:p>
            <a:endParaRPr lang="vi-VN" dirty="0">
              <a:solidFill>
                <a:schemeClr val="tx1"/>
              </a:solidFill>
            </a:endParaRPr>
          </a:p>
        </p:txBody>
      </p:sp>
      <p:sp>
        <p:nvSpPr>
          <p:cNvPr id="4" name="Subtitle 3">
            <a:extLst>
              <a:ext uri="{FF2B5EF4-FFF2-40B4-BE49-F238E27FC236}">
                <a16:creationId xmlns:a16="http://schemas.microsoft.com/office/drawing/2014/main" id="{CB8BBAC4-3E35-4193-B687-59428AC9B62F}"/>
              </a:ext>
            </a:extLst>
          </p:cNvPr>
          <p:cNvSpPr>
            <a:spLocks noGrp="1"/>
          </p:cNvSpPr>
          <p:nvPr>
            <p:ph type="subTitle" idx="2"/>
          </p:nvPr>
        </p:nvSpPr>
        <p:spPr/>
        <p:txBody>
          <a:bodyPr/>
          <a:lstStyle/>
          <a:p>
            <a:r>
              <a:rPr lang="en-US" sz="2000" b="1">
                <a:solidFill>
                  <a:schemeClr val="tx1"/>
                </a:solidFill>
                <a:latin typeface="Times New Roman" panose="02020603050405020304" pitchFamily="18" charset="0"/>
                <a:cs typeface="Times New Roman" panose="02020603050405020304" pitchFamily="18" charset="0"/>
              </a:rPr>
              <a:t>6.4 </a:t>
            </a:r>
            <a:r>
              <a:rPr lang="vi-VN" sz="2000" b="1" dirty="0">
                <a:solidFill>
                  <a:schemeClr val="tx1"/>
                </a:solidFill>
              </a:rPr>
              <a:t>Lập mô hình tương tác giữa các đối tượng</a:t>
            </a:r>
            <a:endParaRPr lang="vi-VN" sz="2000" dirty="0">
              <a:solidFill>
                <a:schemeClr val="tx1"/>
              </a:solidFill>
            </a:endParaRPr>
          </a:p>
        </p:txBody>
      </p:sp>
      <p:sp>
        <p:nvSpPr>
          <p:cNvPr id="8" name="Title 1">
            <a:extLst>
              <a:ext uri="{FF2B5EF4-FFF2-40B4-BE49-F238E27FC236}">
                <a16:creationId xmlns:a16="http://schemas.microsoft.com/office/drawing/2014/main" id="{877AA2D2-6E08-4919-914E-AB650CA62066}"/>
              </a:ext>
            </a:extLst>
          </p:cNvPr>
          <p:cNvSpPr>
            <a:spLocks noGrp="1"/>
          </p:cNvSpPr>
          <p:nvPr>
            <p:ph type="title"/>
          </p:nvPr>
        </p:nvSpPr>
        <p:spPr>
          <a:xfrm>
            <a:off x="370483" y="445025"/>
            <a:ext cx="8460000" cy="572700"/>
          </a:xfrm>
        </p:spPr>
        <p:txBody>
          <a:bodyPr/>
          <a:lstStyle/>
          <a:p>
            <a:r>
              <a:rPr lang="en-US" sz="2400" b="1" u="sng" dirty="0">
                <a:solidFill>
                  <a:srgbClr val="1667AA"/>
                </a:solidFill>
                <a:latin typeface="Times New Roman" panose="02020603050405020304" pitchFamily="18" charset="0"/>
                <a:cs typeface="Times New Roman" panose="02020603050405020304" pitchFamily="18" charset="0"/>
              </a:rPr>
              <a:t>6. </a:t>
            </a:r>
            <a:r>
              <a:rPr lang="vi-VN" sz="2400" b="1" u="sng" dirty="0">
                <a:solidFill>
                  <a:srgbClr val="1667AA"/>
                </a:solidFill>
                <a:latin typeface="Times New Roman" panose="02020603050405020304" pitchFamily="18" charset="0"/>
                <a:cs typeface="Times New Roman" panose="02020603050405020304" pitchFamily="18" charset="0"/>
              </a:rPr>
              <a:t>ARENA Case Study</a:t>
            </a:r>
            <a:endParaRPr lang="vi-VN" sz="2400" dirty="0">
              <a:solidFill>
                <a:srgbClr val="1667AA"/>
              </a:solidFill>
              <a:latin typeface="Times New Roman" panose="02020603050405020304" pitchFamily="18" charset="0"/>
              <a:cs typeface="Times New Roman" panose="02020603050405020304" pitchFamily="18" charset="0"/>
            </a:endParaRPr>
          </a:p>
        </p:txBody>
      </p:sp>
      <p:grpSp>
        <p:nvGrpSpPr>
          <p:cNvPr id="9" name="Google Shape;371;p47">
            <a:extLst>
              <a:ext uri="{FF2B5EF4-FFF2-40B4-BE49-F238E27FC236}">
                <a16:creationId xmlns:a16="http://schemas.microsoft.com/office/drawing/2014/main" id="{492A2FC4-4454-4A15-80E4-C4230A2D45EC}"/>
              </a:ext>
            </a:extLst>
          </p:cNvPr>
          <p:cNvGrpSpPr/>
          <p:nvPr/>
        </p:nvGrpSpPr>
        <p:grpSpPr>
          <a:xfrm rot="5400000">
            <a:off x="8769250" y="557497"/>
            <a:ext cx="278152" cy="345818"/>
            <a:chOff x="0" y="46600"/>
            <a:chExt cx="3121800" cy="5004600"/>
          </a:xfrm>
        </p:grpSpPr>
        <p:sp>
          <p:nvSpPr>
            <p:cNvPr id="10" name="Google Shape;372;p47">
              <a:extLst>
                <a:ext uri="{FF2B5EF4-FFF2-40B4-BE49-F238E27FC236}">
                  <a16:creationId xmlns:a16="http://schemas.microsoft.com/office/drawing/2014/main" id="{F42D1A4F-ECE8-4304-A3F0-9971B48A4316}"/>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73;p47">
              <a:extLst>
                <a:ext uri="{FF2B5EF4-FFF2-40B4-BE49-F238E27FC236}">
                  <a16:creationId xmlns:a16="http://schemas.microsoft.com/office/drawing/2014/main" id="{267A8507-94EA-4877-BCC7-E6CAC78E4545}"/>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 name="Google Shape;374;p47">
              <a:extLst>
                <a:ext uri="{FF2B5EF4-FFF2-40B4-BE49-F238E27FC236}">
                  <a16:creationId xmlns:a16="http://schemas.microsoft.com/office/drawing/2014/main" id="{FEE5FFB7-8472-48BF-B9AC-333D18A48D1E}"/>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344556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CB8BBAC4-3E35-4193-B687-59428AC9B62F}"/>
              </a:ext>
            </a:extLst>
          </p:cNvPr>
          <p:cNvSpPr>
            <a:spLocks noGrp="1"/>
          </p:cNvSpPr>
          <p:nvPr>
            <p:ph type="subTitle" idx="2"/>
          </p:nvPr>
        </p:nvSpPr>
        <p:spPr/>
        <p:txBody>
          <a:bodyPr/>
          <a:lstStyle/>
          <a:p>
            <a:r>
              <a:rPr lang="en-US" sz="2000" b="1">
                <a:solidFill>
                  <a:schemeClr val="tx1"/>
                </a:solidFill>
                <a:latin typeface="Times New Roman" panose="02020603050405020304" pitchFamily="18" charset="0"/>
                <a:cs typeface="Times New Roman" panose="02020603050405020304" pitchFamily="18" charset="0"/>
              </a:rPr>
              <a:t>6.4 </a:t>
            </a:r>
            <a:r>
              <a:rPr lang="vi-VN" sz="2000" b="1" dirty="0">
                <a:solidFill>
                  <a:schemeClr val="tx1"/>
                </a:solidFill>
              </a:rPr>
              <a:t>Lập mô hình tương tác giữa các đối tượng</a:t>
            </a:r>
            <a:endParaRPr lang="vi-VN" sz="2000" dirty="0">
              <a:solidFill>
                <a:schemeClr val="tx1"/>
              </a:solidFill>
            </a:endParaRPr>
          </a:p>
        </p:txBody>
      </p:sp>
      <p:pic>
        <p:nvPicPr>
          <p:cNvPr id="6" name="Content Placeholder 7">
            <a:extLst>
              <a:ext uri="{FF2B5EF4-FFF2-40B4-BE49-F238E27FC236}">
                <a16:creationId xmlns:a16="http://schemas.microsoft.com/office/drawing/2014/main" id="{7131456A-4ACA-4E99-9E24-55471012FEF1}"/>
              </a:ext>
            </a:extLst>
          </p:cNvPr>
          <p:cNvPicPr>
            <a:picLocks noChangeAspect="1"/>
          </p:cNvPicPr>
          <p:nvPr/>
        </p:nvPicPr>
        <p:blipFill>
          <a:blip r:embed="rId2"/>
          <a:stretch>
            <a:fillRect/>
          </a:stretch>
        </p:blipFill>
        <p:spPr>
          <a:xfrm>
            <a:off x="1172864" y="1428750"/>
            <a:ext cx="6023273" cy="3428750"/>
          </a:xfrm>
          <a:prstGeom prst="rect">
            <a:avLst/>
          </a:prstGeom>
          <a:noFill/>
          <a:ln>
            <a:noFill/>
          </a:ln>
        </p:spPr>
      </p:pic>
      <p:sp>
        <p:nvSpPr>
          <p:cNvPr id="8" name="Title 1">
            <a:extLst>
              <a:ext uri="{FF2B5EF4-FFF2-40B4-BE49-F238E27FC236}">
                <a16:creationId xmlns:a16="http://schemas.microsoft.com/office/drawing/2014/main" id="{877AA2D2-6E08-4919-914E-AB650CA62066}"/>
              </a:ext>
            </a:extLst>
          </p:cNvPr>
          <p:cNvSpPr>
            <a:spLocks noGrp="1"/>
          </p:cNvSpPr>
          <p:nvPr>
            <p:ph type="title"/>
          </p:nvPr>
        </p:nvSpPr>
        <p:spPr>
          <a:xfrm>
            <a:off x="370483" y="445025"/>
            <a:ext cx="8460000" cy="572700"/>
          </a:xfrm>
        </p:spPr>
        <p:txBody>
          <a:bodyPr/>
          <a:lstStyle/>
          <a:p>
            <a:r>
              <a:rPr lang="en-US" sz="2400" b="1" u="sng" dirty="0">
                <a:solidFill>
                  <a:srgbClr val="1667AA"/>
                </a:solidFill>
                <a:latin typeface="Times New Roman" panose="02020603050405020304" pitchFamily="18" charset="0"/>
                <a:cs typeface="Times New Roman" panose="02020603050405020304" pitchFamily="18" charset="0"/>
              </a:rPr>
              <a:t>6. </a:t>
            </a:r>
            <a:r>
              <a:rPr lang="vi-VN" sz="2400" b="1" u="sng" dirty="0">
                <a:solidFill>
                  <a:srgbClr val="1667AA"/>
                </a:solidFill>
                <a:latin typeface="Times New Roman" panose="02020603050405020304" pitchFamily="18" charset="0"/>
                <a:cs typeface="Times New Roman" panose="02020603050405020304" pitchFamily="18" charset="0"/>
              </a:rPr>
              <a:t>ARENA Case Study</a:t>
            </a:r>
            <a:endParaRPr lang="vi-VN" sz="2400" dirty="0">
              <a:solidFill>
                <a:srgbClr val="1667AA"/>
              </a:solidFill>
              <a:latin typeface="Times New Roman" panose="02020603050405020304" pitchFamily="18" charset="0"/>
              <a:cs typeface="Times New Roman" panose="02020603050405020304" pitchFamily="18" charset="0"/>
            </a:endParaRPr>
          </a:p>
        </p:txBody>
      </p:sp>
      <p:grpSp>
        <p:nvGrpSpPr>
          <p:cNvPr id="9" name="Google Shape;371;p47">
            <a:extLst>
              <a:ext uri="{FF2B5EF4-FFF2-40B4-BE49-F238E27FC236}">
                <a16:creationId xmlns:a16="http://schemas.microsoft.com/office/drawing/2014/main" id="{F91628B7-677E-4785-918A-2AC0FD9ECD45}"/>
              </a:ext>
            </a:extLst>
          </p:cNvPr>
          <p:cNvGrpSpPr/>
          <p:nvPr/>
        </p:nvGrpSpPr>
        <p:grpSpPr>
          <a:xfrm rot="5400000">
            <a:off x="8769250" y="557497"/>
            <a:ext cx="278152" cy="345818"/>
            <a:chOff x="0" y="46600"/>
            <a:chExt cx="3121800" cy="5004600"/>
          </a:xfrm>
        </p:grpSpPr>
        <p:sp>
          <p:nvSpPr>
            <p:cNvPr id="10" name="Google Shape;372;p47">
              <a:extLst>
                <a:ext uri="{FF2B5EF4-FFF2-40B4-BE49-F238E27FC236}">
                  <a16:creationId xmlns:a16="http://schemas.microsoft.com/office/drawing/2014/main" id="{A5F50E05-2E06-4FDF-ACC4-3889308C9CD9}"/>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73;p47">
              <a:extLst>
                <a:ext uri="{FF2B5EF4-FFF2-40B4-BE49-F238E27FC236}">
                  <a16:creationId xmlns:a16="http://schemas.microsoft.com/office/drawing/2014/main" id="{A9C6C43D-8BAD-4C4C-819D-8DBFBD723422}"/>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 name="Google Shape;374;p47">
              <a:extLst>
                <a:ext uri="{FF2B5EF4-FFF2-40B4-BE49-F238E27FC236}">
                  <a16:creationId xmlns:a16="http://schemas.microsoft.com/office/drawing/2014/main" id="{29E2DB19-0F5A-4A8B-9FBA-7FE872B0AE14}"/>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24050200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CB53625-CABC-42B8-82AA-36C8F51758CD}"/>
              </a:ext>
            </a:extLst>
          </p:cNvPr>
          <p:cNvSpPr>
            <a:spLocks noGrp="1"/>
          </p:cNvSpPr>
          <p:nvPr>
            <p:ph type="body" idx="1"/>
          </p:nvPr>
        </p:nvSpPr>
        <p:spPr>
          <a:xfrm>
            <a:off x="370474" y="1348400"/>
            <a:ext cx="8459999" cy="3416400"/>
          </a:xfrm>
        </p:spPr>
        <p:txBody>
          <a:bodyPr/>
          <a:lstStyle/>
          <a:p>
            <a:pPr marL="114300" indent="0">
              <a:buNone/>
            </a:pPr>
            <a:r>
              <a:rPr lang="en-US" sz="2000" dirty="0">
                <a:solidFill>
                  <a:schemeClr val="tx1"/>
                </a:solidFill>
                <a:latin typeface="Times New Roman" panose="02020603050405020304" pitchFamily="18" charset="0"/>
                <a:cs typeface="Times New Roman" panose="02020603050405020304" pitchFamily="18" charset="0"/>
              </a:rPr>
              <a:t>C</a:t>
            </a:r>
            <a:r>
              <a:rPr lang="vi-VN" sz="2000" dirty="0">
                <a:solidFill>
                  <a:schemeClr val="tx1"/>
                </a:solidFill>
                <a:latin typeface="Times New Roman" panose="02020603050405020304" pitchFamily="18" charset="0"/>
                <a:cs typeface="Times New Roman" panose="02020603050405020304" pitchFamily="18" charset="0"/>
              </a:rPr>
              <a:t>húng ta đã xác định được hầu hết các đối tượng tham gia, các liên kết của chúng và các thuộc tính của chúng</a:t>
            </a:r>
            <a:r>
              <a:rPr lang="en-US" sz="2000" dirty="0">
                <a:solidFill>
                  <a:schemeClr val="tx1"/>
                </a:solidFill>
                <a:latin typeface="Times New Roman" panose="02020603050405020304" pitchFamily="18" charset="0"/>
                <a:cs typeface="Times New Roman" panose="02020603050405020304" pitchFamily="18" charset="0"/>
              </a:rPr>
              <a:t>. C</a:t>
            </a:r>
            <a:r>
              <a:rPr lang="vi-VN" sz="2000" dirty="0">
                <a:solidFill>
                  <a:schemeClr val="tx1"/>
                </a:solidFill>
                <a:latin typeface="Times New Roman" panose="02020603050405020304" pitchFamily="18" charset="0"/>
                <a:cs typeface="Times New Roman" panose="02020603050405020304" pitchFamily="18" charset="0"/>
              </a:rPr>
              <a:t>húng ta vẽ sơ đồ lớp UML ghi lại kết quả phân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tích</a:t>
            </a:r>
            <a:r>
              <a:rPr lang="en-US" sz="2000" dirty="0">
                <a:solidFill>
                  <a:schemeClr val="tx1"/>
                </a:solidFill>
                <a:latin typeface="Times New Roman" panose="02020603050405020304" pitchFamily="18" charset="0"/>
                <a:cs typeface="Times New Roman" panose="02020603050405020304" pitchFamily="18" charset="0"/>
              </a:rPr>
              <a:t>.</a:t>
            </a:r>
          </a:p>
          <a:p>
            <a:endParaRPr lang="vi-VN" sz="2000" dirty="0">
              <a:solidFill>
                <a:schemeClr val="tx1"/>
              </a:solidFill>
              <a:latin typeface="Times New Roman" panose="02020603050405020304" pitchFamily="18" charset="0"/>
              <a:cs typeface="Times New Roman" panose="02020603050405020304" pitchFamily="18" charset="0"/>
            </a:endParaRPr>
          </a:p>
        </p:txBody>
      </p:sp>
      <p:sp>
        <p:nvSpPr>
          <p:cNvPr id="4" name="Subtitle 3">
            <a:extLst>
              <a:ext uri="{FF2B5EF4-FFF2-40B4-BE49-F238E27FC236}">
                <a16:creationId xmlns:a16="http://schemas.microsoft.com/office/drawing/2014/main" id="{109CABBD-22D0-4F4E-B847-E9CA9AEC6057}"/>
              </a:ext>
            </a:extLst>
          </p:cNvPr>
          <p:cNvSpPr>
            <a:spLocks noGrp="1"/>
          </p:cNvSpPr>
          <p:nvPr>
            <p:ph type="subTitle" idx="2"/>
          </p:nvPr>
        </p:nvSpPr>
        <p:spPr/>
        <p:txBody>
          <a:bodyPr/>
          <a:lstStyle/>
          <a:p>
            <a:r>
              <a:rPr lang="en-US" b="1">
                <a:solidFill>
                  <a:schemeClr val="tx1"/>
                </a:solidFill>
                <a:latin typeface="Times New Roman" panose="02020603050405020304" pitchFamily="18" charset="0"/>
                <a:cs typeface="Times New Roman" panose="02020603050405020304" pitchFamily="18" charset="0"/>
              </a:rPr>
              <a:t>6.5 </a:t>
            </a:r>
            <a:r>
              <a:rPr lang="vi-VN" sz="1800" b="1" dirty="0">
                <a:solidFill>
                  <a:schemeClr val="tx1"/>
                </a:solidFill>
              </a:rPr>
              <a:t>Rà soát và củng cố mô hình phân tích</a:t>
            </a:r>
            <a:endParaRPr lang="vi-VN" dirty="0">
              <a:solidFill>
                <a:schemeClr val="tx1"/>
              </a:solidFill>
            </a:endParaRPr>
          </a:p>
        </p:txBody>
      </p:sp>
      <p:sp>
        <p:nvSpPr>
          <p:cNvPr id="7" name="Title 1">
            <a:extLst>
              <a:ext uri="{FF2B5EF4-FFF2-40B4-BE49-F238E27FC236}">
                <a16:creationId xmlns:a16="http://schemas.microsoft.com/office/drawing/2014/main" id="{683B4F60-D40E-40E7-8B17-1D434E886E8E}"/>
              </a:ext>
            </a:extLst>
          </p:cNvPr>
          <p:cNvSpPr>
            <a:spLocks noGrp="1"/>
          </p:cNvSpPr>
          <p:nvPr>
            <p:ph type="title"/>
          </p:nvPr>
        </p:nvSpPr>
        <p:spPr>
          <a:xfrm>
            <a:off x="370483" y="445025"/>
            <a:ext cx="8460000" cy="572700"/>
          </a:xfrm>
        </p:spPr>
        <p:txBody>
          <a:bodyPr/>
          <a:lstStyle/>
          <a:p>
            <a:r>
              <a:rPr lang="en-US" sz="2400" b="1" u="sng" dirty="0">
                <a:solidFill>
                  <a:srgbClr val="1667AA"/>
                </a:solidFill>
                <a:latin typeface="Times New Roman" panose="02020603050405020304" pitchFamily="18" charset="0"/>
                <a:cs typeface="Times New Roman" panose="02020603050405020304" pitchFamily="18" charset="0"/>
              </a:rPr>
              <a:t>6. </a:t>
            </a:r>
            <a:r>
              <a:rPr lang="vi-VN" sz="2400" b="1" u="sng" dirty="0">
                <a:solidFill>
                  <a:srgbClr val="1667AA"/>
                </a:solidFill>
                <a:latin typeface="Times New Roman" panose="02020603050405020304" pitchFamily="18" charset="0"/>
                <a:cs typeface="Times New Roman" panose="02020603050405020304" pitchFamily="18" charset="0"/>
              </a:rPr>
              <a:t>ARENA Case Study</a:t>
            </a:r>
            <a:endParaRPr lang="vi-VN" sz="2400" dirty="0">
              <a:solidFill>
                <a:srgbClr val="1667AA"/>
              </a:solidFill>
              <a:latin typeface="Times New Roman" panose="02020603050405020304" pitchFamily="18" charset="0"/>
              <a:cs typeface="Times New Roman" panose="02020603050405020304" pitchFamily="18" charset="0"/>
            </a:endParaRPr>
          </a:p>
        </p:txBody>
      </p:sp>
      <p:grpSp>
        <p:nvGrpSpPr>
          <p:cNvPr id="8" name="Google Shape;371;p47">
            <a:extLst>
              <a:ext uri="{FF2B5EF4-FFF2-40B4-BE49-F238E27FC236}">
                <a16:creationId xmlns:a16="http://schemas.microsoft.com/office/drawing/2014/main" id="{EC005359-60AB-4DD3-BDC4-676FC6607A85}"/>
              </a:ext>
            </a:extLst>
          </p:cNvPr>
          <p:cNvGrpSpPr/>
          <p:nvPr/>
        </p:nvGrpSpPr>
        <p:grpSpPr>
          <a:xfrm rot="5400000">
            <a:off x="8769250" y="557497"/>
            <a:ext cx="278152" cy="345818"/>
            <a:chOff x="0" y="46600"/>
            <a:chExt cx="3121800" cy="5004600"/>
          </a:xfrm>
        </p:grpSpPr>
        <p:sp>
          <p:nvSpPr>
            <p:cNvPr id="9" name="Google Shape;372;p47">
              <a:extLst>
                <a:ext uri="{FF2B5EF4-FFF2-40B4-BE49-F238E27FC236}">
                  <a16:creationId xmlns:a16="http://schemas.microsoft.com/office/drawing/2014/main" id="{0DD51A9F-A34D-4A1C-AFA1-F9DD9D815976}"/>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73;p47">
              <a:extLst>
                <a:ext uri="{FF2B5EF4-FFF2-40B4-BE49-F238E27FC236}">
                  <a16:creationId xmlns:a16="http://schemas.microsoft.com/office/drawing/2014/main" id="{89DDD033-E86B-43F1-AA53-A0B4BEFF5629}"/>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 name="Google Shape;374;p47">
              <a:extLst>
                <a:ext uri="{FF2B5EF4-FFF2-40B4-BE49-F238E27FC236}">
                  <a16:creationId xmlns:a16="http://schemas.microsoft.com/office/drawing/2014/main" id="{F72DBAC6-FAFD-416E-991F-BE2946CC793F}"/>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12" name="Picture 11">
            <a:extLst>
              <a:ext uri="{FF2B5EF4-FFF2-40B4-BE49-F238E27FC236}">
                <a16:creationId xmlns:a16="http://schemas.microsoft.com/office/drawing/2014/main" id="{09058C54-C341-48F1-9D5D-4BEF4EE80E5C}"/>
              </a:ext>
            </a:extLst>
          </p:cNvPr>
          <p:cNvPicPr>
            <a:picLocks noChangeAspect="1"/>
          </p:cNvPicPr>
          <p:nvPr/>
        </p:nvPicPr>
        <p:blipFill>
          <a:blip r:embed="rId2"/>
          <a:stretch>
            <a:fillRect/>
          </a:stretch>
        </p:blipFill>
        <p:spPr>
          <a:xfrm>
            <a:off x="1190523" y="1312679"/>
            <a:ext cx="6819900" cy="3487842"/>
          </a:xfrm>
          <a:prstGeom prst="rect">
            <a:avLst/>
          </a:prstGeom>
        </p:spPr>
      </p:pic>
    </p:spTree>
    <p:extLst>
      <p:ext uri="{BB962C8B-B14F-4D97-AF65-F5344CB8AC3E}">
        <p14:creationId xmlns:p14="http://schemas.microsoft.com/office/powerpoint/2010/main" val="1929205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ppt_x"/>
                                          </p:val>
                                        </p:tav>
                                        <p:tav tm="100000">
                                          <p:val>
                                            <p:strVal val="#ppt_x"/>
                                          </p:val>
                                        </p:tav>
                                      </p:tavLst>
                                    </p:anim>
                                    <p:anim calcmode="lin" valueType="num">
                                      <p:cBhvr additive="base">
                                        <p:cTn id="13"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0E30869-87FE-4B44-9D51-0950638CC6CF}"/>
              </a:ext>
            </a:extLst>
          </p:cNvPr>
          <p:cNvSpPr>
            <a:spLocks noGrp="1"/>
          </p:cNvSpPr>
          <p:nvPr>
            <p:ph type="body" idx="1"/>
          </p:nvPr>
        </p:nvSpPr>
        <p:spPr>
          <a:xfrm>
            <a:off x="370474" y="1348400"/>
            <a:ext cx="8459999" cy="3416400"/>
          </a:xfrm>
        </p:spPr>
        <p:txBody>
          <a:bodyPr/>
          <a:lstStyle/>
          <a:p>
            <a:pPr marL="114300" indent="0">
              <a:buNone/>
            </a:pPr>
            <a:r>
              <a:rPr lang="en-US" dirty="0" err="1">
                <a:solidFill>
                  <a:schemeClr val="tx1"/>
                </a:solidFill>
                <a:latin typeface="Times New Roman" panose="02020603050405020304" pitchFamily="18" charset="0"/>
                <a:cs typeface="Times New Roman" panose="02020603050405020304" pitchFamily="18" charset="0"/>
              </a:rPr>
              <a:t>Chúng</a:t>
            </a:r>
            <a:r>
              <a:rPr lang="en-US" dirty="0">
                <a:solidFill>
                  <a:schemeClr val="tx1"/>
                </a:solidFill>
                <a:latin typeface="Times New Roman" panose="02020603050405020304" pitchFamily="18" charset="0"/>
                <a:cs typeface="Times New Roman" panose="02020603050405020304" pitchFamily="18" charset="0"/>
              </a:rPr>
              <a:t> ta </a:t>
            </a:r>
            <a:r>
              <a:rPr lang="vi-VN" dirty="0">
                <a:solidFill>
                  <a:schemeClr val="tx1"/>
                </a:solidFill>
                <a:latin typeface="Times New Roman" panose="02020603050405020304" pitchFamily="18" charset="0"/>
                <a:cs typeface="Times New Roman" panose="02020603050405020304" pitchFamily="18" charset="0"/>
              </a:rPr>
              <a:t>sử dụng các sơ đồ lớp này làm chỉ mục trực quan vào bảng thuật ngữ mà chúng ta đã phát triển. Mặc dù chúng ta không nên mong đợi khách hàng hoặc người dùng có thể xem xét sơ đồ lớp, chúng ta có thể sử dụng sơ đồ lớp để tạo thêm câu hỏi cho các cuộc phỏng vấn với khách hàng</a:t>
            </a:r>
            <a:r>
              <a:rPr lang="en-US" dirty="0">
                <a:solidFill>
                  <a:schemeClr val="tx1"/>
                </a:solidFill>
                <a:latin typeface="Times New Roman" panose="02020603050405020304" pitchFamily="18" charset="0"/>
                <a:cs typeface="Times New Roman" panose="02020603050405020304" pitchFamily="18" charset="0"/>
              </a:rPr>
              <a:t>.</a:t>
            </a:r>
          </a:p>
          <a:p>
            <a:pPr marL="114300" indent="0">
              <a:buNone/>
            </a:pPr>
            <a:r>
              <a:rPr lang="en-US" dirty="0">
                <a:solidFill>
                  <a:schemeClr val="tx1"/>
                </a:solidFill>
                <a:latin typeface="Times New Roman" panose="02020603050405020304" pitchFamily="18" charset="0"/>
                <a:cs typeface="Times New Roman" panose="02020603050405020304" pitchFamily="18" charset="0"/>
              </a:rPr>
              <a:t>C</a:t>
            </a:r>
            <a:r>
              <a:rPr lang="vi-VN" dirty="0">
                <a:solidFill>
                  <a:schemeClr val="tx1"/>
                </a:solidFill>
                <a:latin typeface="Times New Roman" panose="02020603050405020304" pitchFamily="18" charset="0"/>
                <a:cs typeface="Times New Roman" panose="02020603050405020304" pitchFamily="18" charset="0"/>
              </a:rPr>
              <a:t>húng ta vẽ một biểu đồ lớp mô tả các cấu trúc phân cấp kế thừa</a:t>
            </a:r>
            <a:endParaRPr lang="en-US" dirty="0">
              <a:solidFill>
                <a:schemeClr val="tx1"/>
              </a:solidFill>
              <a:latin typeface="Times New Roman" panose="02020603050405020304" pitchFamily="18" charset="0"/>
              <a:cs typeface="Times New Roman" panose="02020603050405020304" pitchFamily="18" charset="0"/>
            </a:endParaRPr>
          </a:p>
          <a:p>
            <a:endParaRPr lang="vi-VN" dirty="0">
              <a:solidFill>
                <a:schemeClr val="tx1"/>
              </a:solidFill>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DB85AC16-D949-4824-B8B9-D4F7C61B1586}"/>
              </a:ext>
            </a:extLst>
          </p:cNvPr>
          <p:cNvSpPr>
            <a:spLocks noGrp="1"/>
          </p:cNvSpPr>
          <p:nvPr>
            <p:ph type="title"/>
          </p:nvPr>
        </p:nvSpPr>
        <p:spPr>
          <a:xfrm>
            <a:off x="370483" y="445025"/>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sp>
        <p:nvSpPr>
          <p:cNvPr id="7" name="Subtitle 3">
            <a:extLst>
              <a:ext uri="{FF2B5EF4-FFF2-40B4-BE49-F238E27FC236}">
                <a16:creationId xmlns:a16="http://schemas.microsoft.com/office/drawing/2014/main" id="{813463F8-8B17-40CF-8CEB-2C7C8530AD10}"/>
              </a:ext>
            </a:extLst>
          </p:cNvPr>
          <p:cNvSpPr>
            <a:spLocks noGrp="1"/>
          </p:cNvSpPr>
          <p:nvPr>
            <p:ph type="subTitle" idx="2"/>
          </p:nvPr>
        </p:nvSpPr>
        <p:spPr>
          <a:xfrm>
            <a:off x="370483" y="941525"/>
            <a:ext cx="8460000" cy="393600"/>
          </a:xfrm>
        </p:spPr>
        <p:txBody>
          <a:bodyPr/>
          <a:lstStyle/>
          <a:p>
            <a:r>
              <a:rPr lang="en-US" sz="2000" b="1">
                <a:solidFill>
                  <a:schemeClr val="tx1"/>
                </a:solidFill>
                <a:latin typeface="Times New Roman" panose="02020603050405020304" pitchFamily="18" charset="0"/>
                <a:cs typeface="Times New Roman" panose="02020603050405020304" pitchFamily="18" charset="0"/>
              </a:rPr>
              <a:t>6.5 </a:t>
            </a:r>
            <a:r>
              <a:rPr lang="vi-VN" sz="2000" b="1">
                <a:solidFill>
                  <a:schemeClr val="tx1"/>
                </a:solidFill>
              </a:rPr>
              <a:t>Rà </a:t>
            </a:r>
            <a:r>
              <a:rPr lang="vi-VN" sz="2000" b="1" dirty="0">
                <a:solidFill>
                  <a:schemeClr val="tx1"/>
                </a:solidFill>
              </a:rPr>
              <a:t>soát và củng cố mô hình phân tích</a:t>
            </a:r>
            <a:endParaRPr lang="vi-VN" sz="2000" dirty="0">
              <a:solidFill>
                <a:schemeClr val="tx1"/>
              </a:solidFill>
            </a:endParaRPr>
          </a:p>
        </p:txBody>
      </p:sp>
      <p:grpSp>
        <p:nvGrpSpPr>
          <p:cNvPr id="8" name="Google Shape;371;p47">
            <a:extLst>
              <a:ext uri="{FF2B5EF4-FFF2-40B4-BE49-F238E27FC236}">
                <a16:creationId xmlns:a16="http://schemas.microsoft.com/office/drawing/2014/main" id="{967619CC-2591-4286-A8F9-D83562395423}"/>
              </a:ext>
            </a:extLst>
          </p:cNvPr>
          <p:cNvGrpSpPr/>
          <p:nvPr/>
        </p:nvGrpSpPr>
        <p:grpSpPr>
          <a:xfrm rot="5400000">
            <a:off x="8769250" y="557497"/>
            <a:ext cx="278152" cy="345818"/>
            <a:chOff x="0" y="46600"/>
            <a:chExt cx="3121800" cy="5004600"/>
          </a:xfrm>
        </p:grpSpPr>
        <p:sp>
          <p:nvSpPr>
            <p:cNvPr id="9" name="Google Shape;372;p47">
              <a:extLst>
                <a:ext uri="{FF2B5EF4-FFF2-40B4-BE49-F238E27FC236}">
                  <a16:creationId xmlns:a16="http://schemas.microsoft.com/office/drawing/2014/main" id="{7390C67A-BA50-4921-A3A6-82B630C03057}"/>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73;p47">
              <a:extLst>
                <a:ext uri="{FF2B5EF4-FFF2-40B4-BE49-F238E27FC236}">
                  <a16:creationId xmlns:a16="http://schemas.microsoft.com/office/drawing/2014/main" id="{B8AF8A95-5E5F-4533-98F5-0F66636AF2A2}"/>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 name="Google Shape;374;p47">
              <a:extLst>
                <a:ext uri="{FF2B5EF4-FFF2-40B4-BE49-F238E27FC236}">
                  <a16:creationId xmlns:a16="http://schemas.microsoft.com/office/drawing/2014/main" id="{D3E42AF9-8B23-4515-A94E-FEA31EEBA22D}"/>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12" name="Picture 11">
            <a:extLst>
              <a:ext uri="{FF2B5EF4-FFF2-40B4-BE49-F238E27FC236}">
                <a16:creationId xmlns:a16="http://schemas.microsoft.com/office/drawing/2014/main" id="{58A91FDA-2973-45A7-B625-22DEE1FA9427}"/>
              </a:ext>
            </a:extLst>
          </p:cNvPr>
          <p:cNvPicPr>
            <a:picLocks noChangeAspect="1"/>
          </p:cNvPicPr>
          <p:nvPr/>
        </p:nvPicPr>
        <p:blipFill>
          <a:blip r:embed="rId2"/>
          <a:stretch>
            <a:fillRect/>
          </a:stretch>
        </p:blipFill>
        <p:spPr>
          <a:xfrm>
            <a:off x="2323017" y="1427804"/>
            <a:ext cx="4554912" cy="3257591"/>
          </a:xfrm>
          <a:prstGeom prst="rect">
            <a:avLst/>
          </a:prstGeom>
        </p:spPr>
      </p:pic>
      <p:pic>
        <p:nvPicPr>
          <p:cNvPr id="13" name="Picture 12">
            <a:extLst>
              <a:ext uri="{FF2B5EF4-FFF2-40B4-BE49-F238E27FC236}">
                <a16:creationId xmlns:a16="http://schemas.microsoft.com/office/drawing/2014/main" id="{31272F6E-C952-4510-9A9E-415BA51D3D40}"/>
              </a:ext>
            </a:extLst>
          </p:cNvPr>
          <p:cNvPicPr>
            <a:picLocks noChangeAspect="1"/>
          </p:cNvPicPr>
          <p:nvPr/>
        </p:nvPicPr>
        <p:blipFill>
          <a:blip r:embed="rId3"/>
          <a:stretch>
            <a:fillRect/>
          </a:stretch>
        </p:blipFill>
        <p:spPr>
          <a:xfrm>
            <a:off x="799998" y="1414529"/>
            <a:ext cx="7600950" cy="3143250"/>
          </a:xfrm>
          <a:prstGeom prst="rect">
            <a:avLst/>
          </a:prstGeom>
        </p:spPr>
      </p:pic>
    </p:spTree>
    <p:extLst>
      <p:ext uri="{BB962C8B-B14F-4D97-AF65-F5344CB8AC3E}">
        <p14:creationId xmlns:p14="http://schemas.microsoft.com/office/powerpoint/2010/main" val="2080072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hidden"/>
                                      </p:to>
                                    </p:set>
                                  </p:childTnLst>
                                </p:cTn>
                              </p:par>
                            </p:childTnLst>
                          </p:cTn>
                        </p:par>
                        <p:par>
                          <p:cTn id="17" fill="hold">
                            <p:stCondLst>
                              <p:cond delay="0"/>
                            </p:stCondLst>
                            <p:childTnLst>
                              <p:par>
                                <p:cTn id="18" presetID="10" presetClass="entr" presetSubtype="0" fill="hold"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12"/>
                                        </p:tgtEl>
                                      </p:cBhvr>
                                    </p:animEffect>
                                    <p:set>
                                      <p:cBhvr>
                                        <p:cTn id="25" dur="1" fill="hold">
                                          <p:stCondLst>
                                            <p:cond delay="499"/>
                                          </p:stCondLst>
                                        </p:cTn>
                                        <p:tgtEl>
                                          <p:spTgt spid="12"/>
                                        </p:tgtEl>
                                        <p:attrNameLst>
                                          <p:attrName>style.visibility</p:attrName>
                                        </p:attrNameLst>
                                      </p:cBhvr>
                                      <p:to>
                                        <p:strVal val="hidden"/>
                                      </p:to>
                                    </p:se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nodeType="clickEffect">
                                  <p:stCondLst>
                                    <p:cond delay="0"/>
                                  </p:stCondLst>
                                  <p:childTnLst>
                                    <p:animEffect transition="out" filter="fade">
                                      <p:cBhvr>
                                        <p:cTn id="33" dur="500"/>
                                        <p:tgtEl>
                                          <p:spTgt spid="13"/>
                                        </p:tgtEl>
                                      </p:cBhvr>
                                    </p:animEffect>
                                    <p:set>
                                      <p:cBhvr>
                                        <p:cTn id="34"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3" grpId="1"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8317D9D-25C4-445A-9EE9-87DFEA52118C}"/>
              </a:ext>
            </a:extLst>
          </p:cNvPr>
          <p:cNvSpPr>
            <a:spLocks noGrp="1"/>
          </p:cNvSpPr>
          <p:nvPr>
            <p:ph type="body" idx="1"/>
          </p:nvPr>
        </p:nvSpPr>
        <p:spPr>
          <a:xfrm>
            <a:off x="370474" y="1348400"/>
            <a:ext cx="8459999" cy="3416400"/>
          </a:xfrm>
        </p:spPr>
        <p:txBody>
          <a:bodyPr/>
          <a:lstStyle/>
          <a:p>
            <a:pPr marL="114300" indent="0">
              <a:buNone/>
            </a:pPr>
            <a:r>
              <a:rPr lang="vi-VN" dirty="0">
                <a:solidFill>
                  <a:schemeClr val="tx1"/>
                </a:solidFill>
              </a:rPr>
              <a:t>Cuối cùng, chúng ta vẽ một biểu đồ lớp mô tả các liên kết giữa các Boundary objects, điều khiển và thực thể đã chọn được liên kết với use case</a:t>
            </a:r>
            <a:r>
              <a:rPr lang="en-US" dirty="0">
                <a:solidFill>
                  <a:schemeClr val="tx1"/>
                </a:solidFill>
              </a:rPr>
              <a:t>.</a:t>
            </a:r>
          </a:p>
          <a:p>
            <a:endParaRPr lang="en-US" dirty="0">
              <a:solidFill>
                <a:schemeClr val="tx1"/>
              </a:solidFill>
            </a:endParaRPr>
          </a:p>
        </p:txBody>
      </p:sp>
      <p:sp>
        <p:nvSpPr>
          <p:cNvPr id="4" name="Subtitle 3">
            <a:extLst>
              <a:ext uri="{FF2B5EF4-FFF2-40B4-BE49-F238E27FC236}">
                <a16:creationId xmlns:a16="http://schemas.microsoft.com/office/drawing/2014/main" id="{68E35E32-A68A-40E8-8570-E8224D192D1D}"/>
              </a:ext>
            </a:extLst>
          </p:cNvPr>
          <p:cNvSpPr>
            <a:spLocks noGrp="1"/>
          </p:cNvSpPr>
          <p:nvPr>
            <p:ph type="subTitle" idx="2"/>
          </p:nvPr>
        </p:nvSpPr>
        <p:spPr/>
        <p:txBody>
          <a:bodyPr/>
          <a:lstStyle/>
          <a:p>
            <a:r>
              <a:rPr lang="en-US" sz="2000" b="1">
                <a:solidFill>
                  <a:schemeClr val="tx1"/>
                </a:solidFill>
                <a:latin typeface="Times New Roman" panose="02020603050405020304" pitchFamily="18" charset="0"/>
                <a:cs typeface="Times New Roman" panose="02020603050405020304" pitchFamily="18" charset="0"/>
              </a:rPr>
              <a:t>6.5 </a:t>
            </a:r>
            <a:r>
              <a:rPr lang="vi-VN" sz="2000" b="1" dirty="0">
                <a:solidFill>
                  <a:schemeClr val="tx1"/>
                </a:solidFill>
              </a:rPr>
              <a:t>Rà soát và củng cố mô hình phân tích</a:t>
            </a:r>
            <a:endParaRPr lang="vi-VN" sz="2000" dirty="0">
              <a:solidFill>
                <a:schemeClr val="tx1"/>
              </a:solidFill>
            </a:endParaRPr>
          </a:p>
        </p:txBody>
      </p:sp>
      <p:sp>
        <p:nvSpPr>
          <p:cNvPr id="9" name="Title 1">
            <a:extLst>
              <a:ext uri="{FF2B5EF4-FFF2-40B4-BE49-F238E27FC236}">
                <a16:creationId xmlns:a16="http://schemas.microsoft.com/office/drawing/2014/main" id="{53AAD53E-BDFF-489F-9853-28DEA5E75EF5}"/>
              </a:ext>
            </a:extLst>
          </p:cNvPr>
          <p:cNvSpPr>
            <a:spLocks noGrp="1"/>
          </p:cNvSpPr>
          <p:nvPr>
            <p:ph type="title"/>
          </p:nvPr>
        </p:nvSpPr>
        <p:spPr>
          <a:xfrm>
            <a:off x="370483" y="445025"/>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grpSp>
        <p:nvGrpSpPr>
          <p:cNvPr id="10" name="Google Shape;371;p47">
            <a:extLst>
              <a:ext uri="{FF2B5EF4-FFF2-40B4-BE49-F238E27FC236}">
                <a16:creationId xmlns:a16="http://schemas.microsoft.com/office/drawing/2014/main" id="{19473F69-A9C2-4DCD-A20F-64EF47C36D63}"/>
              </a:ext>
            </a:extLst>
          </p:cNvPr>
          <p:cNvGrpSpPr/>
          <p:nvPr/>
        </p:nvGrpSpPr>
        <p:grpSpPr>
          <a:xfrm rot="5400000">
            <a:off x="8769250" y="557497"/>
            <a:ext cx="278152" cy="345818"/>
            <a:chOff x="0" y="46600"/>
            <a:chExt cx="3121800" cy="5004600"/>
          </a:xfrm>
        </p:grpSpPr>
        <p:sp>
          <p:nvSpPr>
            <p:cNvPr id="11" name="Google Shape;372;p47">
              <a:extLst>
                <a:ext uri="{FF2B5EF4-FFF2-40B4-BE49-F238E27FC236}">
                  <a16:creationId xmlns:a16="http://schemas.microsoft.com/office/drawing/2014/main" id="{51470B57-11CD-4C5B-8793-2502007D62B9}"/>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73;p47">
              <a:extLst>
                <a:ext uri="{FF2B5EF4-FFF2-40B4-BE49-F238E27FC236}">
                  <a16:creationId xmlns:a16="http://schemas.microsoft.com/office/drawing/2014/main" id="{22FC01EC-5A1C-430D-BB73-7F333551BA7D}"/>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3" name="Google Shape;374;p47">
              <a:extLst>
                <a:ext uri="{FF2B5EF4-FFF2-40B4-BE49-F238E27FC236}">
                  <a16:creationId xmlns:a16="http://schemas.microsoft.com/office/drawing/2014/main" id="{90C17355-43BE-41C2-B908-DDADFC9C5BD1}"/>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14" name="Picture 13">
            <a:extLst>
              <a:ext uri="{FF2B5EF4-FFF2-40B4-BE49-F238E27FC236}">
                <a16:creationId xmlns:a16="http://schemas.microsoft.com/office/drawing/2014/main" id="{48FC2016-E1B5-40BC-A725-B1FDCF30B1BA}"/>
              </a:ext>
            </a:extLst>
          </p:cNvPr>
          <p:cNvPicPr>
            <a:picLocks noChangeAspect="1"/>
          </p:cNvPicPr>
          <p:nvPr/>
        </p:nvPicPr>
        <p:blipFill>
          <a:blip r:embed="rId2"/>
          <a:stretch>
            <a:fillRect/>
          </a:stretch>
        </p:blipFill>
        <p:spPr>
          <a:xfrm>
            <a:off x="1947761" y="1407167"/>
            <a:ext cx="5305424" cy="3309324"/>
          </a:xfrm>
          <a:prstGeom prst="rect">
            <a:avLst/>
          </a:prstGeom>
        </p:spPr>
      </p:pic>
    </p:spTree>
    <p:extLst>
      <p:ext uri="{BB962C8B-B14F-4D97-AF65-F5344CB8AC3E}">
        <p14:creationId xmlns:p14="http://schemas.microsoft.com/office/powerpoint/2010/main" val="3376313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E1D9E98-B7A4-45B8-87FC-450E73E9BCE8}"/>
              </a:ext>
            </a:extLst>
          </p:cNvPr>
          <p:cNvSpPr>
            <a:spLocks noGrp="1"/>
          </p:cNvSpPr>
          <p:nvPr>
            <p:ph type="body" idx="1"/>
          </p:nvPr>
        </p:nvSpPr>
        <p:spPr>
          <a:xfrm>
            <a:off x="370474" y="1348400"/>
            <a:ext cx="8459999" cy="3416400"/>
          </a:xfrm>
        </p:spPr>
        <p:txBody>
          <a:bodyPr/>
          <a:lstStyle/>
          <a:p>
            <a:r>
              <a:rPr lang="vi-VN" sz="1600" dirty="0">
                <a:solidFill>
                  <a:schemeClr val="tx1"/>
                </a:solidFill>
                <a:latin typeface="+mj-lt"/>
              </a:rPr>
              <a:t>Việc xác định các đối tượng, thuộc tính và liên kết của chúng, cần nhiều lần lặp lại, thường là với ứng dụng khách</a:t>
            </a:r>
            <a:endParaRPr lang="en-US" sz="1600" dirty="0">
              <a:solidFill>
                <a:schemeClr val="tx1"/>
              </a:solidFill>
              <a:latin typeface="+mj-lt"/>
            </a:endParaRPr>
          </a:p>
          <a:p>
            <a:r>
              <a:rPr lang="vi-VN" sz="1600" dirty="0">
                <a:solidFill>
                  <a:schemeClr val="tx1"/>
                </a:solidFill>
                <a:latin typeface="+mj-lt"/>
              </a:rPr>
              <a:t>Nhận dạng đối tượng sử dụng nhiều nguồn, bao gồm tuyên bố vấn đề, mô hình use case, bảng thuật ngữ và các luồng sự kiện của các use case</a:t>
            </a:r>
            <a:endParaRPr lang="en-US" sz="1600" dirty="0">
              <a:solidFill>
                <a:schemeClr val="tx1"/>
              </a:solidFill>
              <a:latin typeface="+mj-lt"/>
            </a:endParaRPr>
          </a:p>
          <a:p>
            <a:r>
              <a:rPr lang="vi-VN" sz="1600" dirty="0">
                <a:solidFill>
                  <a:schemeClr val="tx1"/>
                </a:solidFill>
                <a:latin typeface="+mj-lt"/>
              </a:rPr>
              <a:t>Một Use case tầm thường có thể yêu cầu nhiều sơ đồ tuần tự và một số sơ đồ lớp. Sẽ không thực tế khi biểu diễn tất cả các đối tượng được phát hiện trong một sơ đồ duy nhất. Thay vào đó, mỗi sơ đồ phục vụ một mục đích cụ thể</a:t>
            </a:r>
            <a:endParaRPr lang="en-US" sz="1600" dirty="0">
              <a:solidFill>
                <a:schemeClr val="tx1"/>
              </a:solidFill>
              <a:latin typeface="+mj-lt"/>
            </a:endParaRPr>
          </a:p>
          <a:p>
            <a:r>
              <a:rPr lang="vi-VN" sz="1600" dirty="0">
                <a:solidFill>
                  <a:schemeClr val="tx1"/>
                </a:solidFill>
                <a:latin typeface="+mj-lt"/>
              </a:rPr>
              <a:t>Các tài liệu chính, chẳng hạn như bảng thuật ngữ, phải được cập nhật khi mô hình phân tích được sửa đổi. Những thứ khác, chẳng hạn như sơ đồ trình tự, có thể được làm lại sau nếu cần</a:t>
            </a:r>
            <a:endParaRPr lang="en-US" sz="1600" dirty="0">
              <a:solidFill>
                <a:schemeClr val="tx1"/>
              </a:solidFill>
              <a:latin typeface="+mj-lt"/>
            </a:endParaRPr>
          </a:p>
          <a:p>
            <a:r>
              <a:rPr lang="vi-VN" sz="1600" dirty="0">
                <a:solidFill>
                  <a:schemeClr val="tx1"/>
                </a:solidFill>
                <a:latin typeface="+mj-lt"/>
              </a:rPr>
              <a:t>Có nhiều cách khác nhau để lập mô hình cho cùng một miền ứng dụng hoặc cùng một hệ thống, dựa trên phong cách cá nhân và kinh nghiệm của nhà phân tích.</a:t>
            </a:r>
            <a:endParaRPr lang="en-US" sz="1600" dirty="0">
              <a:solidFill>
                <a:schemeClr val="tx1"/>
              </a:solidFill>
              <a:latin typeface="+mj-lt"/>
            </a:endParaRPr>
          </a:p>
        </p:txBody>
      </p:sp>
      <p:sp>
        <p:nvSpPr>
          <p:cNvPr id="4" name="Subtitle 3">
            <a:extLst>
              <a:ext uri="{FF2B5EF4-FFF2-40B4-BE49-F238E27FC236}">
                <a16:creationId xmlns:a16="http://schemas.microsoft.com/office/drawing/2014/main" id="{7DB5964D-1063-4281-A713-6747E1A33809}"/>
              </a:ext>
            </a:extLst>
          </p:cNvPr>
          <p:cNvSpPr>
            <a:spLocks noGrp="1"/>
          </p:cNvSpPr>
          <p:nvPr>
            <p:ph type="subTitle" idx="2"/>
          </p:nvPr>
        </p:nvSpPr>
        <p:spPr/>
        <p:txBody>
          <a:bodyPr/>
          <a:lstStyle/>
          <a:p>
            <a:r>
              <a:rPr lang="en-US" sz="2000" b="1">
                <a:solidFill>
                  <a:schemeClr val="tx1"/>
                </a:solidFill>
                <a:latin typeface="Times New Roman" panose="02020603050405020304" pitchFamily="18" charset="0"/>
                <a:cs typeface="Times New Roman" panose="02020603050405020304" pitchFamily="18" charset="0"/>
              </a:rPr>
              <a:t>6.6 </a:t>
            </a:r>
            <a:r>
              <a:rPr lang="vi-VN" sz="2000" b="1" dirty="0">
                <a:solidFill>
                  <a:schemeClr val="tx1"/>
                </a:solidFill>
              </a:rPr>
              <a:t>Bài học kinh nghiệm</a:t>
            </a:r>
            <a:endParaRPr lang="vi-VN" sz="2000" dirty="0">
              <a:solidFill>
                <a:schemeClr val="tx1"/>
              </a:solidFill>
            </a:endParaRPr>
          </a:p>
        </p:txBody>
      </p:sp>
      <p:sp>
        <p:nvSpPr>
          <p:cNvPr id="6" name="Title 1">
            <a:extLst>
              <a:ext uri="{FF2B5EF4-FFF2-40B4-BE49-F238E27FC236}">
                <a16:creationId xmlns:a16="http://schemas.microsoft.com/office/drawing/2014/main" id="{4BB11871-5204-4999-B7FE-7B9ED5484BDB}"/>
              </a:ext>
            </a:extLst>
          </p:cNvPr>
          <p:cNvSpPr>
            <a:spLocks noGrp="1"/>
          </p:cNvSpPr>
          <p:nvPr>
            <p:ph type="title"/>
          </p:nvPr>
        </p:nvSpPr>
        <p:spPr>
          <a:xfrm>
            <a:off x="370474" y="378700"/>
            <a:ext cx="8460000" cy="572700"/>
          </a:xfrm>
        </p:spPr>
        <p:txBody>
          <a:bodyPr/>
          <a:lstStyle/>
          <a:p>
            <a:r>
              <a:rPr lang="en-US" sz="2400" b="1" u="sng" dirty="0">
                <a:solidFill>
                  <a:srgbClr val="1667AA"/>
                </a:solidFill>
              </a:rPr>
              <a:t>6. </a:t>
            </a:r>
            <a:r>
              <a:rPr lang="vi-VN" sz="2400" b="1" u="sng" dirty="0">
                <a:solidFill>
                  <a:srgbClr val="1667AA"/>
                </a:solidFill>
                <a:latin typeface="+mj-lt"/>
              </a:rPr>
              <a:t>ARENA</a:t>
            </a:r>
            <a:r>
              <a:rPr lang="vi-VN" sz="2400" b="1" u="sng" dirty="0">
                <a:solidFill>
                  <a:srgbClr val="1667AA"/>
                </a:solidFill>
              </a:rPr>
              <a:t> Case Study</a:t>
            </a:r>
            <a:endParaRPr lang="vi-VN" sz="2400" dirty="0">
              <a:solidFill>
                <a:srgbClr val="1667AA"/>
              </a:solidFill>
            </a:endParaRPr>
          </a:p>
        </p:txBody>
      </p:sp>
      <p:grpSp>
        <p:nvGrpSpPr>
          <p:cNvPr id="7" name="Google Shape;371;p47">
            <a:extLst>
              <a:ext uri="{FF2B5EF4-FFF2-40B4-BE49-F238E27FC236}">
                <a16:creationId xmlns:a16="http://schemas.microsoft.com/office/drawing/2014/main" id="{8BE157EF-9686-4558-9F63-37338D84147F}"/>
              </a:ext>
            </a:extLst>
          </p:cNvPr>
          <p:cNvGrpSpPr/>
          <p:nvPr/>
        </p:nvGrpSpPr>
        <p:grpSpPr>
          <a:xfrm rot="5400000">
            <a:off x="8769250" y="557497"/>
            <a:ext cx="278152" cy="345818"/>
            <a:chOff x="0" y="46600"/>
            <a:chExt cx="3121800" cy="5004600"/>
          </a:xfrm>
        </p:grpSpPr>
        <p:sp>
          <p:nvSpPr>
            <p:cNvPr id="8" name="Google Shape;372;p47">
              <a:extLst>
                <a:ext uri="{FF2B5EF4-FFF2-40B4-BE49-F238E27FC236}">
                  <a16:creationId xmlns:a16="http://schemas.microsoft.com/office/drawing/2014/main" id="{BE6B989F-C6FA-40B9-80D3-7A52FB0CD91F}"/>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73;p47">
              <a:extLst>
                <a:ext uri="{FF2B5EF4-FFF2-40B4-BE49-F238E27FC236}">
                  <a16:creationId xmlns:a16="http://schemas.microsoft.com/office/drawing/2014/main" id="{2BB9CE26-CED4-4521-9FCC-0176B3FA3F25}"/>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 name="Google Shape;374;p47">
              <a:extLst>
                <a:ext uri="{FF2B5EF4-FFF2-40B4-BE49-F238E27FC236}">
                  <a16:creationId xmlns:a16="http://schemas.microsoft.com/office/drawing/2014/main" id="{0AF22AE8-1699-424B-9B49-F4ACA9C565B1}"/>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27127543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34"/>
        <p:cNvGrpSpPr/>
        <p:nvPr/>
      </p:nvGrpSpPr>
      <p:grpSpPr>
        <a:xfrm>
          <a:off x="0" y="0"/>
          <a:ext cx="0" cy="0"/>
          <a:chOff x="0" y="0"/>
          <a:chExt cx="0" cy="0"/>
        </a:xfrm>
      </p:grpSpPr>
      <p:pic>
        <p:nvPicPr>
          <p:cNvPr id="1035" name="Google Shape;1035;p71" descr="new-york-city-78181_1920.jpg"/>
          <p:cNvPicPr preferRelativeResize="0"/>
          <p:nvPr/>
        </p:nvPicPr>
        <p:blipFill rotWithShape="1">
          <a:blip r:embed="rId3">
            <a:alphaModFix/>
          </a:blip>
          <a:srcRect t="7316" b="7308"/>
          <a:stretch/>
        </p:blipFill>
        <p:spPr>
          <a:xfrm>
            <a:off x="0" y="0"/>
            <a:ext cx="9144000" cy="5143499"/>
          </a:xfrm>
          <a:prstGeom prst="rect">
            <a:avLst/>
          </a:prstGeom>
          <a:noFill/>
          <a:ln>
            <a:noFill/>
          </a:ln>
        </p:spPr>
      </p:pic>
      <p:sp>
        <p:nvSpPr>
          <p:cNvPr id="2" name="Oval 1">
            <a:extLst>
              <a:ext uri="{FF2B5EF4-FFF2-40B4-BE49-F238E27FC236}">
                <a16:creationId xmlns:a16="http://schemas.microsoft.com/office/drawing/2014/main" id="{AF2000F7-0948-422D-BAAC-BAC6BF85B414}"/>
              </a:ext>
            </a:extLst>
          </p:cNvPr>
          <p:cNvSpPr/>
          <p:nvPr/>
        </p:nvSpPr>
        <p:spPr>
          <a:xfrm>
            <a:off x="3048000" y="1727200"/>
            <a:ext cx="2830286" cy="174171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6" name="Google Shape;1041;p71">
            <a:extLst>
              <a:ext uri="{FF2B5EF4-FFF2-40B4-BE49-F238E27FC236}">
                <a16:creationId xmlns:a16="http://schemas.microsoft.com/office/drawing/2014/main" id="{47ADA9A0-48AB-478B-B6AB-2150BD1D92D2}"/>
              </a:ext>
            </a:extLst>
          </p:cNvPr>
          <p:cNvSpPr txBox="1"/>
          <p:nvPr/>
        </p:nvSpPr>
        <p:spPr>
          <a:xfrm>
            <a:off x="2455900" y="2112207"/>
            <a:ext cx="4029000" cy="97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vi-VN" sz="3600" b="1" dirty="0">
                <a:solidFill>
                  <a:srgbClr val="4E6E9A"/>
                </a:solidFill>
                <a:latin typeface="+mj-lt"/>
                <a:ea typeface="Muli"/>
                <a:cs typeface="Arabic Typesetting" panose="020B0604020202020204" pitchFamily="66" charset="-78"/>
                <a:sym typeface="Muli"/>
              </a:rPr>
              <a:t>Thanks You</a:t>
            </a:r>
            <a:endParaRPr sz="3600" dirty="0">
              <a:solidFill>
                <a:srgbClr val="4E6E9A"/>
              </a:solidFill>
              <a:latin typeface="Arabic Typesetting" panose="020B0604020202020204" pitchFamily="66" charset="-78"/>
              <a:ea typeface="Muli"/>
              <a:cs typeface="Arabic Typesetting" panose="020B0604020202020204" pitchFamily="66" charset="-78"/>
              <a:sym typeface="Muli"/>
            </a:endParaRPr>
          </a:p>
        </p:txBody>
      </p:sp>
      <p:grpSp>
        <p:nvGrpSpPr>
          <p:cNvPr id="17" name="Google Shape;1042;p71">
            <a:extLst>
              <a:ext uri="{FF2B5EF4-FFF2-40B4-BE49-F238E27FC236}">
                <a16:creationId xmlns:a16="http://schemas.microsoft.com/office/drawing/2014/main" id="{77AE9638-549B-4DFA-8358-826FFE95AD6A}"/>
              </a:ext>
            </a:extLst>
          </p:cNvPr>
          <p:cNvGrpSpPr/>
          <p:nvPr/>
        </p:nvGrpSpPr>
        <p:grpSpPr>
          <a:xfrm>
            <a:off x="4138285" y="2755750"/>
            <a:ext cx="649715" cy="69000"/>
            <a:chOff x="684763" y="3506750"/>
            <a:chExt cx="3536825" cy="69000"/>
          </a:xfrm>
        </p:grpSpPr>
        <p:sp>
          <p:nvSpPr>
            <p:cNvPr id="18" name="Google Shape;1043;p71">
              <a:extLst>
                <a:ext uri="{FF2B5EF4-FFF2-40B4-BE49-F238E27FC236}">
                  <a16:creationId xmlns:a16="http://schemas.microsoft.com/office/drawing/2014/main" id="{C876335F-AF72-4EBE-ADE3-6657FD82D7A0}"/>
                </a:ext>
              </a:extLst>
            </p:cNvPr>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9" name="Google Shape;1044;p71">
              <a:extLst>
                <a:ext uri="{FF2B5EF4-FFF2-40B4-BE49-F238E27FC236}">
                  <a16:creationId xmlns:a16="http://schemas.microsoft.com/office/drawing/2014/main" id="{377D4865-18CE-4D90-8097-39A33FB2FF68}"/>
                </a:ext>
              </a:extLst>
            </p:cNvPr>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0" name="Google Shape;1045;p71">
              <a:extLst>
                <a:ext uri="{FF2B5EF4-FFF2-40B4-BE49-F238E27FC236}">
                  <a16:creationId xmlns:a16="http://schemas.microsoft.com/office/drawing/2014/main" id="{E1F86DC0-98CD-4D2B-9151-2FFCE4FBDD70}"/>
                </a:ext>
              </a:extLst>
            </p:cNvPr>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 name="Google Shape;1046;p71">
              <a:extLst>
                <a:ext uri="{FF2B5EF4-FFF2-40B4-BE49-F238E27FC236}">
                  <a16:creationId xmlns:a16="http://schemas.microsoft.com/office/drawing/2014/main" id="{D999FAD4-04B2-412D-8CF7-5DA099648C9A}"/>
                </a:ext>
              </a:extLst>
            </p:cNvPr>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1D33E-A8EE-49FA-9B02-C4B10BF2AC1D}"/>
              </a:ext>
            </a:extLst>
          </p:cNvPr>
          <p:cNvSpPr>
            <a:spLocks noGrp="1"/>
          </p:cNvSpPr>
          <p:nvPr>
            <p:ph type="title"/>
          </p:nvPr>
        </p:nvSpPr>
        <p:spPr/>
        <p:txBody>
          <a:bodyPr/>
          <a:lstStyle/>
          <a:p>
            <a:r>
              <a:rPr lang="vi-VN" sz="2400" b="1" u="sng" dirty="0">
                <a:solidFill>
                  <a:srgbClr val="0070C0"/>
                </a:solidFill>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2. </a:t>
            </a:r>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Tổng Quan Về Phân Tích</a:t>
            </a:r>
            <a:endParaRPr lang="vi-VN" sz="2400" dirty="0">
              <a:solidFill>
                <a:srgbClr val="0070C0"/>
              </a:solidFill>
            </a:endParaRPr>
          </a:p>
        </p:txBody>
      </p:sp>
      <p:grpSp>
        <p:nvGrpSpPr>
          <p:cNvPr id="4" name="Google Shape;371;p47">
            <a:extLst>
              <a:ext uri="{FF2B5EF4-FFF2-40B4-BE49-F238E27FC236}">
                <a16:creationId xmlns:a16="http://schemas.microsoft.com/office/drawing/2014/main" id="{C7E5BF1E-4856-4571-9F9C-A975FE114285}"/>
              </a:ext>
            </a:extLst>
          </p:cNvPr>
          <p:cNvGrpSpPr/>
          <p:nvPr/>
        </p:nvGrpSpPr>
        <p:grpSpPr>
          <a:xfrm rot="5400000">
            <a:off x="8500508" y="558466"/>
            <a:ext cx="278152" cy="345818"/>
            <a:chOff x="0" y="46600"/>
            <a:chExt cx="3121800" cy="5004600"/>
          </a:xfrm>
        </p:grpSpPr>
        <p:sp>
          <p:nvSpPr>
            <p:cNvPr id="5" name="Google Shape;372;p47">
              <a:extLst>
                <a:ext uri="{FF2B5EF4-FFF2-40B4-BE49-F238E27FC236}">
                  <a16:creationId xmlns:a16="http://schemas.microsoft.com/office/drawing/2014/main" id="{7F7AAC5E-D5F9-42A2-A87A-14C48201B8E2}"/>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73;p47">
              <a:extLst>
                <a:ext uri="{FF2B5EF4-FFF2-40B4-BE49-F238E27FC236}">
                  <a16:creationId xmlns:a16="http://schemas.microsoft.com/office/drawing/2014/main" id="{E8F177DD-05B3-402E-BC90-C10BB61EBBC9}"/>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 name="Google Shape;374;p47">
              <a:extLst>
                <a:ext uri="{FF2B5EF4-FFF2-40B4-BE49-F238E27FC236}">
                  <a16:creationId xmlns:a16="http://schemas.microsoft.com/office/drawing/2014/main" id="{71CCF3A6-094D-4BCE-910C-2DDC9713630D}"/>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8" name="Picture 7">
            <a:extLst>
              <a:ext uri="{FF2B5EF4-FFF2-40B4-BE49-F238E27FC236}">
                <a16:creationId xmlns:a16="http://schemas.microsoft.com/office/drawing/2014/main" id="{61589CDA-B4AC-4DFF-8A67-0EE9455F0945}"/>
              </a:ext>
            </a:extLst>
          </p:cNvPr>
          <p:cNvPicPr/>
          <p:nvPr/>
        </p:nvPicPr>
        <p:blipFill>
          <a:blip r:embed="rId3">
            <a:extLst>
              <a:ext uri="{28A0092B-C50C-407E-A947-70E740481C1C}">
                <a14:useLocalDpi xmlns:a14="http://schemas.microsoft.com/office/drawing/2010/main" val="0"/>
              </a:ext>
            </a:extLst>
          </a:blip>
          <a:stretch>
            <a:fillRect/>
          </a:stretch>
        </p:blipFill>
        <p:spPr>
          <a:xfrm>
            <a:off x="988659" y="1017724"/>
            <a:ext cx="6834541" cy="2922097"/>
          </a:xfrm>
          <a:prstGeom prst="rect">
            <a:avLst/>
          </a:prstGeom>
        </p:spPr>
      </p:pic>
      <p:sp>
        <p:nvSpPr>
          <p:cNvPr id="3" name="TextBox 2">
            <a:extLst>
              <a:ext uri="{FF2B5EF4-FFF2-40B4-BE49-F238E27FC236}">
                <a16:creationId xmlns:a16="http://schemas.microsoft.com/office/drawing/2014/main" id="{89A1E79F-2B5E-41F4-894F-CE5B4F566344}"/>
              </a:ext>
            </a:extLst>
          </p:cNvPr>
          <p:cNvSpPr txBox="1"/>
          <p:nvPr/>
        </p:nvSpPr>
        <p:spPr>
          <a:xfrm>
            <a:off x="1132412" y="3939821"/>
            <a:ext cx="6936141" cy="1138773"/>
          </a:xfrm>
          <a:prstGeom prst="rect">
            <a:avLst/>
          </a:prstGeom>
          <a:noFill/>
        </p:spPr>
        <p:txBody>
          <a:bodyPr wrap="square" rtlCol="0">
            <a:spAutoFit/>
          </a:bodyPr>
          <a:lstStyle/>
          <a:p>
            <a:pPr lvl="1">
              <a:spcBef>
                <a:spcPts val="0"/>
              </a:spcBef>
              <a:tabLst>
                <a:tab pos="576263" algn="l"/>
              </a:tabLst>
            </a:pPr>
            <a:r>
              <a:rPr lang="vi-VN" sz="1800" dirty="0">
                <a:solidFill>
                  <a:schemeClr val="tx1"/>
                </a:solidFill>
                <a:latin typeface="+mj-lt"/>
              </a:rPr>
              <a:t>Mô hình chức năng </a:t>
            </a:r>
            <a:r>
              <a:rPr lang="vi-VN" dirty="0">
                <a:solidFill>
                  <a:schemeClr val="tx1"/>
                </a:solidFill>
                <a:latin typeface="+mj-lt"/>
              </a:rPr>
              <a:t>(</a:t>
            </a:r>
            <a:r>
              <a:rPr lang="vi-VN" sz="1800" dirty="0">
                <a:solidFill>
                  <a:schemeClr val="tx1"/>
                </a:solidFill>
                <a:effectLst/>
                <a:latin typeface="+mj-lt"/>
                <a:ea typeface="Times New Roman" panose="02020603050405020304" pitchFamily="18" charset="0"/>
              </a:rPr>
              <a:t>funcitional model)</a:t>
            </a:r>
          </a:p>
          <a:p>
            <a:pPr lvl="1">
              <a:spcBef>
                <a:spcPts val="0"/>
              </a:spcBef>
              <a:tabLst>
                <a:tab pos="576263" algn="l"/>
              </a:tabLst>
            </a:pPr>
            <a:r>
              <a:rPr lang="vi-VN" sz="1800" dirty="0">
                <a:solidFill>
                  <a:schemeClr val="tx1"/>
                </a:solidFill>
                <a:latin typeface="+mj-lt"/>
              </a:rPr>
              <a:t>Mô hình phân tích đối tượng (analysis object model)</a:t>
            </a:r>
          </a:p>
          <a:p>
            <a:pPr lvl="1">
              <a:spcBef>
                <a:spcPts val="0"/>
              </a:spcBef>
              <a:tabLst>
                <a:tab pos="576263" algn="l"/>
              </a:tabLst>
            </a:pPr>
            <a:r>
              <a:rPr lang="vi-VN" sz="1800" dirty="0">
                <a:solidFill>
                  <a:schemeClr val="tx1"/>
                </a:solidFill>
                <a:latin typeface="+mj-lt"/>
              </a:rPr>
              <a:t>Mô hình động (dynamic model)</a:t>
            </a:r>
            <a:endParaRPr lang="vi-VN" dirty="0">
              <a:solidFill>
                <a:schemeClr val="tx1"/>
              </a:solidFill>
              <a:latin typeface="+mj-lt"/>
            </a:endParaRPr>
          </a:p>
          <a:p>
            <a:endParaRPr lang="vi-VN" dirty="0"/>
          </a:p>
        </p:txBody>
      </p:sp>
    </p:spTree>
    <p:extLst>
      <p:ext uri="{BB962C8B-B14F-4D97-AF65-F5344CB8AC3E}">
        <p14:creationId xmlns:p14="http://schemas.microsoft.com/office/powerpoint/2010/main" val="3132260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87696-B50D-4247-8849-35C60DBB4AD3}"/>
              </a:ext>
            </a:extLst>
          </p:cNvPr>
          <p:cNvSpPr>
            <a:spLocks noGrp="1"/>
          </p:cNvSpPr>
          <p:nvPr>
            <p:ph type="title"/>
          </p:nvPr>
        </p:nvSpPr>
        <p:spPr>
          <a:xfrm>
            <a:off x="287492" y="412006"/>
            <a:ext cx="8460000" cy="5727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3</a:t>
            </a:r>
            <a:r>
              <a:rPr lang="vi-VN" sz="2400" u="none" strike="noStrike"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 </a:t>
            </a:r>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Các Khái Niệm Phân Tích</a:t>
            </a:r>
            <a:endParaRPr lang="vi-VN" sz="2400" dirty="0">
              <a:solidFill>
                <a:srgbClr val="0070C0"/>
              </a:solidFill>
            </a:endParaRPr>
          </a:p>
        </p:txBody>
      </p:sp>
      <p:sp>
        <p:nvSpPr>
          <p:cNvPr id="3" name="Text Placeholder 2">
            <a:extLst>
              <a:ext uri="{FF2B5EF4-FFF2-40B4-BE49-F238E27FC236}">
                <a16:creationId xmlns:a16="http://schemas.microsoft.com/office/drawing/2014/main" id="{0BD39405-06E1-4058-BAAA-67EE5EE0316C}"/>
              </a:ext>
            </a:extLst>
          </p:cNvPr>
          <p:cNvSpPr>
            <a:spLocks noGrp="1"/>
          </p:cNvSpPr>
          <p:nvPr>
            <p:ph type="body" idx="1"/>
          </p:nvPr>
        </p:nvSpPr>
        <p:spPr>
          <a:xfrm>
            <a:off x="396508" y="1828917"/>
            <a:ext cx="8163925" cy="3011731"/>
          </a:xfrm>
        </p:spPr>
        <p:txBody>
          <a:bodyPr/>
          <a:lstStyle/>
          <a:p>
            <a:pPr marL="285750" indent="-285750">
              <a:buFont typeface="Wingdings" panose="05000000000000000000" pitchFamily="2" charset="2"/>
              <a:buChar char="Ø"/>
            </a:pPr>
            <a:r>
              <a:rPr lang="vi-VN" i="1" dirty="0">
                <a:solidFill>
                  <a:schemeClr val="tx1"/>
                </a:solidFill>
                <a:latin typeface="+mj-lt"/>
              </a:rPr>
              <a:t>Mô hình đối tượng phân tích </a:t>
            </a:r>
            <a:r>
              <a:rPr lang="vi-VN" dirty="0">
                <a:solidFill>
                  <a:schemeClr val="tx1"/>
                </a:solidFill>
                <a:latin typeface="+mj-lt"/>
              </a:rPr>
              <a:t>là mô hình tập trung vào các khái niệm riêng lẻ được điều khiển bởi hệ thống, các thuộc tính và các mối quan</a:t>
            </a:r>
            <a:r>
              <a:rPr lang="en-US" dirty="0">
                <a:solidFill>
                  <a:schemeClr val="tx1"/>
                </a:solidFill>
                <a:latin typeface="+mj-lt"/>
              </a:rPr>
              <a:t> </a:t>
            </a:r>
            <a:r>
              <a:rPr lang="en-US" dirty="0" err="1">
                <a:solidFill>
                  <a:schemeClr val="tx1"/>
                </a:solidFill>
                <a:latin typeface="Times New Roman" panose="02020603050405020304" pitchFamily="18" charset="0"/>
                <a:cs typeface="Times New Roman" panose="02020603050405020304" pitchFamily="18" charset="0"/>
              </a:rPr>
              <a:t>hệ</a:t>
            </a:r>
            <a:r>
              <a:rPr lang="vi-VN" dirty="0">
                <a:solidFill>
                  <a:schemeClr val="tx1"/>
                </a:solidFill>
                <a:latin typeface="+mj-lt"/>
              </a:rPr>
              <a:t> của chúng. </a:t>
            </a:r>
          </a:p>
          <a:p>
            <a:pPr marL="338138" indent="0">
              <a:buNone/>
            </a:pPr>
            <a:r>
              <a:rPr lang="vi-VN" dirty="0">
                <a:solidFill>
                  <a:schemeClr val="tx1"/>
                </a:solidFill>
                <a:latin typeface="+mj-lt"/>
              </a:rPr>
              <a:t>Đ</a:t>
            </a:r>
            <a:r>
              <a:rPr lang="vi-VN" dirty="0">
                <a:solidFill>
                  <a:schemeClr val="tx1"/>
                </a:solidFill>
                <a:effectLst/>
                <a:latin typeface="+mj-lt"/>
                <a:ea typeface="Times New Roman" panose="02020603050405020304" pitchFamily="18" charset="0"/>
              </a:rPr>
              <a:t>ược mô tả bằng sơ đồ lớp UML, bao gồm các lớp, thuộc tính và hoạt động là một từ điển trực quan về các khái niệm chính mà người dùng có thể nhìn thấy</a:t>
            </a:r>
          </a:p>
          <a:p>
            <a:pPr marL="285750" indent="-285750">
              <a:buFont typeface="Wingdings" panose="05000000000000000000" pitchFamily="2" charset="2"/>
              <a:buChar char="Ø"/>
            </a:pPr>
            <a:r>
              <a:rPr lang="vi-VN" i="1" dirty="0">
                <a:solidFill>
                  <a:schemeClr val="tx1"/>
                </a:solidFill>
                <a:latin typeface="+mj-lt"/>
              </a:rPr>
              <a:t>Mô hình động</a:t>
            </a:r>
            <a:r>
              <a:rPr lang="vi-VN" dirty="0">
                <a:solidFill>
                  <a:schemeClr val="tx1"/>
                </a:solidFill>
                <a:latin typeface="+mj-lt"/>
              </a:rPr>
              <a:t> t</a:t>
            </a:r>
            <a:r>
              <a:rPr lang="vi-VN" dirty="0">
                <a:solidFill>
                  <a:schemeClr val="tx1"/>
                </a:solidFill>
                <a:effectLst/>
                <a:latin typeface="+mj-lt"/>
                <a:ea typeface="Times New Roman" panose="02020603050405020304" pitchFamily="18" charset="0"/>
              </a:rPr>
              <a:t>ập trung vào các hành vi của hệ thống được mô tả bằng sơ đồ tuần tự và với máy trạng thái phân công trách nhiệm cho các lớp riêng lẻ và trong quá trình này, xác định các lớp mới, các liên kết và các thuộc tính được thêm vào mô hình đối tượng phân tích</a:t>
            </a:r>
            <a:endParaRPr lang="vi-VN" dirty="0">
              <a:solidFill>
                <a:schemeClr val="tx1"/>
              </a:solidFill>
              <a:latin typeface="+mj-lt"/>
            </a:endParaRPr>
          </a:p>
          <a:p>
            <a:pPr marL="0" indent="0">
              <a:buNone/>
            </a:pPr>
            <a:endParaRPr lang="vi-VN" dirty="0">
              <a:solidFill>
                <a:schemeClr val="tx1"/>
              </a:solidFill>
              <a:latin typeface="+mj-lt"/>
            </a:endParaRPr>
          </a:p>
          <a:p>
            <a:endParaRPr lang="vi-VN" dirty="0">
              <a:solidFill>
                <a:schemeClr val="tx1"/>
              </a:solidFill>
              <a:latin typeface="+mj-lt"/>
            </a:endParaRPr>
          </a:p>
        </p:txBody>
      </p:sp>
      <p:sp>
        <p:nvSpPr>
          <p:cNvPr id="4" name="Subtitle 3">
            <a:extLst>
              <a:ext uri="{FF2B5EF4-FFF2-40B4-BE49-F238E27FC236}">
                <a16:creationId xmlns:a16="http://schemas.microsoft.com/office/drawing/2014/main" id="{2528CC1D-22D9-4990-8879-A1E57009C739}"/>
              </a:ext>
            </a:extLst>
          </p:cNvPr>
          <p:cNvSpPr>
            <a:spLocks noGrp="1"/>
          </p:cNvSpPr>
          <p:nvPr>
            <p:ph type="subTitle" idx="2"/>
          </p:nvPr>
        </p:nvSpPr>
        <p:spPr>
          <a:xfrm>
            <a:off x="396508" y="869483"/>
            <a:ext cx="8460000" cy="729231"/>
          </a:xfrm>
        </p:spPr>
        <p:txBody>
          <a:bodyPr/>
          <a:lstStyle/>
          <a:p>
            <a:r>
              <a:rPr lang="vi-VN" sz="20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3.1 Mô hình đối tượng phân tích và mô hình động</a:t>
            </a:r>
          </a:p>
          <a:p>
            <a:r>
              <a:rPr lang="vi-VN" sz="2000" b="1" dirty="0">
                <a:solidFill>
                  <a:schemeClr val="tx1"/>
                </a:solidFill>
                <a:latin typeface="Times New Roman" panose="02020603050405020304" pitchFamily="18" charset="0"/>
                <a:cs typeface="Times New Roman" panose="02020603050405020304" pitchFamily="18" charset="0"/>
              </a:rPr>
              <a:t>	</a:t>
            </a:r>
            <a:r>
              <a:rPr lang="vi-VN" sz="2000"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(Analysis Object Models and Dynamic Models)</a:t>
            </a:r>
            <a:endParaRPr lang="vi-VN" sz="2000" dirty="0">
              <a:solidFill>
                <a:schemeClr val="tx1"/>
              </a:solidFill>
            </a:endParaRPr>
          </a:p>
        </p:txBody>
      </p:sp>
      <p:grpSp>
        <p:nvGrpSpPr>
          <p:cNvPr id="5" name="Google Shape;371;p47">
            <a:extLst>
              <a:ext uri="{FF2B5EF4-FFF2-40B4-BE49-F238E27FC236}">
                <a16:creationId xmlns:a16="http://schemas.microsoft.com/office/drawing/2014/main" id="{61EA20D8-9FD2-49DF-AFFE-51868B03DD79}"/>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BA14B1B6-E7DE-4130-80C7-00A67EF3719A}"/>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6414C06D-2191-449E-865A-9CBCA8E6472C}"/>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CECDEDDE-AAC6-4ACF-8916-A3CEC2BADF07}"/>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46279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59DCA-B55E-41C6-BA66-9F7C7CA0897B}"/>
              </a:ext>
            </a:extLst>
          </p:cNvPr>
          <p:cNvSpPr>
            <a:spLocks noGrp="1"/>
          </p:cNvSpPr>
          <p:nvPr>
            <p:ph type="title"/>
          </p:nvPr>
        </p:nvSpPr>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3</a:t>
            </a:r>
            <a:r>
              <a:rPr lang="vi-VN" sz="2400" u="none" strike="noStrike"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 </a:t>
            </a:r>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Các Khái Niệm Phân Tích</a:t>
            </a:r>
            <a:endParaRPr lang="vi-VN" sz="2400" dirty="0">
              <a:solidFill>
                <a:srgbClr val="0070C0"/>
              </a:solidFill>
            </a:endParaRPr>
          </a:p>
        </p:txBody>
      </p:sp>
      <p:sp>
        <p:nvSpPr>
          <p:cNvPr id="3" name="Text Placeholder 2">
            <a:extLst>
              <a:ext uri="{FF2B5EF4-FFF2-40B4-BE49-F238E27FC236}">
                <a16:creationId xmlns:a16="http://schemas.microsoft.com/office/drawing/2014/main" id="{9EBEB64E-25B2-4B8C-9F9C-F17ABB369290}"/>
              </a:ext>
            </a:extLst>
          </p:cNvPr>
          <p:cNvSpPr>
            <a:spLocks noGrp="1"/>
          </p:cNvSpPr>
          <p:nvPr>
            <p:ph type="body" idx="1"/>
          </p:nvPr>
        </p:nvSpPr>
        <p:spPr>
          <a:xfrm>
            <a:off x="448327" y="1505972"/>
            <a:ext cx="8459999" cy="2459976"/>
          </a:xfrm>
        </p:spPr>
        <p:txBody>
          <a:bodyPr/>
          <a:lstStyle/>
          <a:p>
            <a:pPr marL="285750" indent="-285750">
              <a:buFont typeface="Wingdings" panose="05000000000000000000" pitchFamily="2" charset="2"/>
              <a:buChar char="ü"/>
            </a:pPr>
            <a:r>
              <a:rPr lang="en-US" sz="1800" dirty="0">
                <a:solidFill>
                  <a:srgbClr val="000000"/>
                </a:solidFill>
                <a:latin typeface="Times New Roman" panose="02020603050405020304" pitchFamily="18" charset="0"/>
                <a:ea typeface="Times New Roman" panose="02020603050405020304" pitchFamily="18" charset="0"/>
              </a:rPr>
              <a:t>Entity objects </a:t>
            </a:r>
            <a:r>
              <a:rPr lang="en-US" sz="1800" dirty="0" err="1">
                <a:solidFill>
                  <a:srgbClr val="000000"/>
                </a:solidFill>
                <a:latin typeface="Times New Roman" panose="02020603050405020304" pitchFamily="18" charset="0"/>
                <a:ea typeface="Times New Roman" panose="02020603050405020304" pitchFamily="18" charset="0"/>
              </a:rPr>
              <a:t>đại</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diện</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cho</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thông</a:t>
            </a:r>
            <a:r>
              <a:rPr lang="en-US" sz="1800" dirty="0">
                <a:solidFill>
                  <a:srgbClr val="000000"/>
                </a:solidFill>
                <a:latin typeface="Times New Roman" panose="02020603050405020304" pitchFamily="18" charset="0"/>
                <a:ea typeface="Times New Roman" panose="02020603050405020304" pitchFamily="18" charset="0"/>
              </a:rPr>
              <a:t> tin </a:t>
            </a:r>
            <a:r>
              <a:rPr lang="en-US" sz="1800" dirty="0" err="1">
                <a:solidFill>
                  <a:srgbClr val="000000"/>
                </a:solidFill>
                <a:latin typeface="Times New Roman" panose="02020603050405020304" pitchFamily="18" charset="0"/>
                <a:ea typeface="Times New Roman" panose="02020603050405020304" pitchFamily="18" charset="0"/>
              </a:rPr>
              <a:t>được</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hệ</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thống</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liên</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tục</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theo</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dõi</a:t>
            </a:r>
            <a:r>
              <a:rPr lang="en-US" sz="1800" dirty="0">
                <a:solidFill>
                  <a:srgbClr val="000000"/>
                </a:solidFill>
                <a:latin typeface="Times New Roman" panose="02020603050405020304" pitchFamily="18" charset="0"/>
                <a:ea typeface="Times New Roman" panose="02020603050405020304" pitchFamily="18" charset="0"/>
              </a:rPr>
              <a:t>.</a:t>
            </a:r>
          </a:p>
          <a:p>
            <a:pPr marL="285750" indent="-285750">
              <a:buFont typeface="Wingdings" panose="05000000000000000000" pitchFamily="2" charset="2"/>
              <a:buChar char="ü"/>
            </a:pPr>
            <a:r>
              <a:rPr lang="en-US" sz="1800" dirty="0">
                <a:solidFill>
                  <a:srgbClr val="000000"/>
                </a:solidFill>
                <a:latin typeface="Times New Roman" panose="02020603050405020304" pitchFamily="18" charset="0"/>
                <a:ea typeface="Times New Roman" panose="02020603050405020304" pitchFamily="18" charset="0"/>
              </a:rPr>
              <a:t>Boundary object </a:t>
            </a:r>
            <a:r>
              <a:rPr lang="en-US" sz="1800" dirty="0" err="1">
                <a:solidFill>
                  <a:srgbClr val="000000"/>
                </a:solidFill>
                <a:latin typeface="Times New Roman" panose="02020603050405020304" pitchFamily="18" charset="0"/>
                <a:ea typeface="Times New Roman" panose="02020603050405020304" pitchFamily="18" charset="0"/>
              </a:rPr>
              <a:t>đại</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diện</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cho</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các</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tương</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tác</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giữa</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người</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dùng</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và</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hệ</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thống</a:t>
            </a:r>
            <a:r>
              <a:rPr lang="en-US" sz="1800" dirty="0">
                <a:solidFill>
                  <a:srgbClr val="000000"/>
                </a:solidFill>
                <a:latin typeface="Times New Roman" panose="02020603050405020304" pitchFamily="18" charset="0"/>
                <a:ea typeface="Times New Roman" panose="02020603050405020304" pitchFamily="18" charset="0"/>
              </a:rPr>
              <a:t>.</a:t>
            </a:r>
          </a:p>
          <a:p>
            <a:pPr marL="285750" indent="-285750">
              <a:buFont typeface="Wingdings" panose="05000000000000000000" pitchFamily="2" charset="2"/>
              <a:buChar char="ü"/>
            </a:pPr>
            <a:r>
              <a:rPr lang="en-US" sz="1800" dirty="0">
                <a:solidFill>
                  <a:srgbClr val="000000"/>
                </a:solidFill>
                <a:latin typeface="Times New Roman" panose="02020603050405020304" pitchFamily="18" charset="0"/>
                <a:ea typeface="Times New Roman" panose="02020603050405020304" pitchFamily="18" charset="0"/>
              </a:rPr>
              <a:t>Control object </a:t>
            </a:r>
            <a:r>
              <a:rPr lang="en-US" sz="1800" dirty="0" err="1">
                <a:solidFill>
                  <a:srgbClr val="000000"/>
                </a:solidFill>
                <a:latin typeface="Times New Roman" panose="02020603050405020304" pitchFamily="18" charset="0"/>
                <a:ea typeface="Times New Roman" panose="02020603050405020304" pitchFamily="18" charset="0"/>
              </a:rPr>
              <a:t>phụ</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trách</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thực</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hiện</a:t>
            </a:r>
            <a:r>
              <a:rPr lang="en-US" sz="1800" dirty="0">
                <a:solidFill>
                  <a:srgbClr val="000000"/>
                </a:solidFill>
                <a:latin typeface="Times New Roman" panose="02020603050405020304" pitchFamily="18" charset="0"/>
                <a:ea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rPr>
              <a:t>các</a:t>
            </a:r>
            <a:r>
              <a:rPr lang="en-US" sz="1800" dirty="0">
                <a:solidFill>
                  <a:srgbClr val="000000"/>
                </a:solidFill>
                <a:latin typeface="Times New Roman" panose="02020603050405020304" pitchFamily="18" charset="0"/>
                <a:ea typeface="Times New Roman" panose="02020603050405020304" pitchFamily="18" charset="0"/>
              </a:rPr>
              <a:t> use case.</a:t>
            </a:r>
            <a:endParaRPr lang="vi-VN" sz="1800" dirty="0">
              <a:solidFill>
                <a:srgbClr val="000000"/>
              </a:solidFill>
              <a:latin typeface="Times New Roman" panose="02020603050405020304" pitchFamily="18" charset="0"/>
              <a:ea typeface="Times New Roman" panose="02020603050405020304" pitchFamily="18" charset="0"/>
            </a:endParaRPr>
          </a:p>
          <a:p>
            <a:pPr marL="0" indent="0">
              <a:buNone/>
            </a:pPr>
            <a:r>
              <a:rPr lang="vi-VN" sz="1800" dirty="0">
                <a:solidFill>
                  <a:srgbClr val="000000"/>
                </a:solidFill>
                <a:effectLst/>
                <a:latin typeface="Times New Roman" panose="02020603050405020304" pitchFamily="18" charset="0"/>
                <a:ea typeface="Times New Roman" panose="02020603050405020304" pitchFamily="18" charset="0"/>
              </a:rPr>
              <a:t>      Mô hình hóa hệ thống với các </a:t>
            </a:r>
            <a:r>
              <a:rPr lang="en-US" sz="1800" dirty="0">
                <a:solidFill>
                  <a:srgbClr val="000000"/>
                </a:solidFill>
                <a:effectLst/>
                <a:latin typeface="Times New Roman" panose="02020603050405020304" pitchFamily="18" charset="0"/>
                <a:ea typeface="Times New Roman" panose="02020603050405020304" pitchFamily="18" charset="0"/>
              </a:rPr>
              <a:t>Entity</a:t>
            </a:r>
            <a:r>
              <a:rPr lang="vi-VN" sz="1800" dirty="0">
                <a:solidFill>
                  <a:srgbClr val="000000"/>
                </a:solidFill>
                <a:effectLst/>
                <a:latin typeface="Times New Roman" panose="02020603050405020304" pitchFamily="18" charset="0"/>
                <a:ea typeface="Times New Roman" panose="02020603050405020304" pitchFamily="18" charset="0"/>
              </a:rPr>
              <a:t>, </a:t>
            </a:r>
            <a:r>
              <a:rPr lang="en-US" sz="1800" dirty="0">
                <a:solidFill>
                  <a:srgbClr val="000000"/>
                </a:solidFill>
                <a:effectLst/>
                <a:latin typeface="Times New Roman" panose="02020603050405020304" pitchFamily="18" charset="0"/>
                <a:ea typeface="Times New Roman" panose="02020603050405020304" pitchFamily="18" charset="0"/>
              </a:rPr>
              <a:t>Boundary</a:t>
            </a:r>
            <a:r>
              <a:rPr lang="vi-VN" sz="1800" dirty="0">
                <a:solidFill>
                  <a:srgbClr val="000000"/>
                </a:solidFill>
                <a:effectLst/>
                <a:latin typeface="Times New Roman" panose="02020603050405020304" pitchFamily="18" charset="0"/>
                <a:ea typeface="Times New Roman" panose="02020603050405020304" pitchFamily="18" charset="0"/>
              </a:rPr>
              <a:t> và Control</a:t>
            </a:r>
            <a:r>
              <a:rPr lang="en-US" sz="1800" dirty="0">
                <a:solidFill>
                  <a:srgbClr val="000000"/>
                </a:solidFill>
                <a:effectLst/>
                <a:latin typeface="Times New Roman" panose="02020603050405020304" pitchFamily="18" charset="0"/>
                <a:ea typeface="Times New Roman" panose="02020603050405020304" pitchFamily="18" charset="0"/>
              </a:rPr>
              <a:t> objects </a:t>
            </a:r>
            <a:r>
              <a:rPr lang="vi-VN" sz="1800" dirty="0">
                <a:solidFill>
                  <a:srgbClr val="000000"/>
                </a:solidFill>
                <a:effectLst/>
                <a:latin typeface="Times New Roman" panose="02020603050405020304" pitchFamily="18" charset="0"/>
                <a:ea typeface="Times New Roman" panose="02020603050405020304" pitchFamily="18" charset="0"/>
              </a:rPr>
              <a:t>cung cấp cho các nhà phát triển các phương pháp kinh nghiệm đơn giản để phân biệt các khái niệm khác nhau, nhưng có liên quan</a:t>
            </a:r>
            <a:endParaRPr lang="vi-VN" dirty="0"/>
          </a:p>
        </p:txBody>
      </p:sp>
      <p:sp>
        <p:nvSpPr>
          <p:cNvPr id="4" name="Subtitle 3">
            <a:extLst>
              <a:ext uri="{FF2B5EF4-FFF2-40B4-BE49-F238E27FC236}">
                <a16:creationId xmlns:a16="http://schemas.microsoft.com/office/drawing/2014/main" id="{9792EFF2-FB75-49E8-8A75-B09150537380}"/>
              </a:ext>
            </a:extLst>
          </p:cNvPr>
          <p:cNvSpPr>
            <a:spLocks noGrp="1"/>
          </p:cNvSpPr>
          <p:nvPr>
            <p:ph type="subTitle" idx="2"/>
          </p:nvPr>
        </p:nvSpPr>
        <p:spPr/>
        <p:txBody>
          <a:bodyPr/>
          <a:lstStyle/>
          <a:p>
            <a:r>
              <a:rPr lang="vi-V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3.2  </a:t>
            </a:r>
            <a:r>
              <a:rPr lang="en-US" sz="18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Entity, Boundary and Control objects</a:t>
            </a:r>
            <a:endParaRPr lang="vi-VN" dirty="0"/>
          </a:p>
        </p:txBody>
      </p:sp>
      <p:grpSp>
        <p:nvGrpSpPr>
          <p:cNvPr id="7" name="Google Shape;371;p47">
            <a:extLst>
              <a:ext uri="{FF2B5EF4-FFF2-40B4-BE49-F238E27FC236}">
                <a16:creationId xmlns:a16="http://schemas.microsoft.com/office/drawing/2014/main" id="{9D348528-60D7-4AAC-A158-E13F2347EFD9}"/>
              </a:ext>
            </a:extLst>
          </p:cNvPr>
          <p:cNvGrpSpPr/>
          <p:nvPr/>
        </p:nvGrpSpPr>
        <p:grpSpPr>
          <a:xfrm rot="5400000">
            <a:off x="8769250" y="557497"/>
            <a:ext cx="278152" cy="345818"/>
            <a:chOff x="0" y="46600"/>
            <a:chExt cx="3121800" cy="5004600"/>
          </a:xfrm>
        </p:grpSpPr>
        <p:sp>
          <p:nvSpPr>
            <p:cNvPr id="8" name="Google Shape;372;p47">
              <a:extLst>
                <a:ext uri="{FF2B5EF4-FFF2-40B4-BE49-F238E27FC236}">
                  <a16:creationId xmlns:a16="http://schemas.microsoft.com/office/drawing/2014/main" id="{E6BBBE62-BFB0-4371-A791-F81B6E0C9122}"/>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73;p47">
              <a:extLst>
                <a:ext uri="{FF2B5EF4-FFF2-40B4-BE49-F238E27FC236}">
                  <a16:creationId xmlns:a16="http://schemas.microsoft.com/office/drawing/2014/main" id="{908A3127-492A-418E-959A-3B4BA80FFFEA}"/>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 name="Google Shape;374;p47">
              <a:extLst>
                <a:ext uri="{FF2B5EF4-FFF2-40B4-BE49-F238E27FC236}">
                  <a16:creationId xmlns:a16="http://schemas.microsoft.com/office/drawing/2014/main" id="{577D069D-6436-46A3-B461-7D48D84FF0BD}"/>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611351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074E7-74C2-4A59-A368-0BCD252E67B2}"/>
              </a:ext>
            </a:extLst>
          </p:cNvPr>
          <p:cNvSpPr>
            <a:spLocks noGrp="1"/>
          </p:cNvSpPr>
          <p:nvPr>
            <p:ph type="title"/>
          </p:nvPr>
        </p:nvSpPr>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3</a:t>
            </a:r>
            <a:r>
              <a:rPr lang="vi-VN" sz="2400" u="none" strike="noStrike"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 </a:t>
            </a:r>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Các Khái Niệm Phân Tích</a:t>
            </a:r>
            <a:endParaRPr lang="vi-VN" sz="2400" dirty="0">
              <a:solidFill>
                <a:srgbClr val="0070C0"/>
              </a:solidFill>
            </a:endParaRPr>
          </a:p>
        </p:txBody>
      </p:sp>
      <p:sp>
        <p:nvSpPr>
          <p:cNvPr id="3" name="Text Placeholder 2">
            <a:extLst>
              <a:ext uri="{FF2B5EF4-FFF2-40B4-BE49-F238E27FC236}">
                <a16:creationId xmlns:a16="http://schemas.microsoft.com/office/drawing/2014/main" id="{D7CAB7B3-2E18-4226-B1B3-7FC79023A4AF}"/>
              </a:ext>
            </a:extLst>
          </p:cNvPr>
          <p:cNvSpPr>
            <a:spLocks noGrp="1"/>
          </p:cNvSpPr>
          <p:nvPr>
            <p:ph type="body" idx="1"/>
          </p:nvPr>
        </p:nvSpPr>
        <p:spPr>
          <a:xfrm>
            <a:off x="370474" y="1348400"/>
            <a:ext cx="8133445" cy="3416400"/>
          </a:xfrm>
        </p:spPr>
        <p:txBody>
          <a:bodyPr/>
          <a:lstStyle/>
          <a:p>
            <a:pPr marL="285750" indent="-285750">
              <a:buFont typeface="Wingdings" panose="05000000000000000000" pitchFamily="2" charset="2"/>
              <a:buChar char="ü"/>
            </a:pPr>
            <a:r>
              <a:rPr lang="vi-VN" sz="1800" i="1" dirty="0">
                <a:solidFill>
                  <a:schemeClr val="tx1"/>
                </a:solidFill>
                <a:latin typeface="+mj-lt"/>
              </a:rPr>
              <a:t>Tổng quát hoá</a:t>
            </a:r>
            <a:r>
              <a:rPr lang="vi-VN" sz="1800" dirty="0">
                <a:solidFill>
                  <a:schemeClr val="tx1"/>
                </a:solidFill>
                <a:latin typeface="+mj-lt"/>
              </a:rPr>
              <a:t> </a:t>
            </a:r>
            <a:r>
              <a:rPr lang="vi-VN" sz="1800" dirty="0">
                <a:solidFill>
                  <a:schemeClr val="tx1"/>
                </a:solidFill>
                <a:effectLst/>
                <a:latin typeface="+mj-lt"/>
                <a:ea typeface="Times New Roman" panose="02020603050405020304" pitchFamily="18" charset="0"/>
              </a:rPr>
              <a:t>là hoạt động mô hình hóa nhằm xác định các khái niệm trừu tượng từ các khái niệm cấp thấp hơn.</a:t>
            </a:r>
          </a:p>
          <a:p>
            <a:pPr marL="285750" indent="-285750">
              <a:buFont typeface="Wingdings" panose="05000000000000000000" pitchFamily="2" charset="2"/>
              <a:buChar char="ü"/>
            </a:pPr>
            <a:r>
              <a:rPr lang="vi-VN" sz="1800" i="1" dirty="0">
                <a:solidFill>
                  <a:schemeClr val="tx1"/>
                </a:solidFill>
                <a:effectLst/>
                <a:latin typeface="+mj-lt"/>
                <a:ea typeface="Times New Roman" panose="02020603050405020304" pitchFamily="18" charset="0"/>
              </a:rPr>
              <a:t>Chuyên môn hóa </a:t>
            </a:r>
            <a:r>
              <a:rPr lang="vi-VN" sz="1800" dirty="0">
                <a:solidFill>
                  <a:schemeClr val="tx1"/>
                </a:solidFill>
                <a:effectLst/>
                <a:latin typeface="+mj-lt"/>
                <a:ea typeface="Times New Roman" panose="02020603050405020304" pitchFamily="18" charset="0"/>
              </a:rPr>
              <a:t>là hoạt động xác định các khái niệm cụ thể hơn từ một khái niệm </a:t>
            </a:r>
            <a:r>
              <a:rPr lang="vi-VN" sz="1800">
                <a:solidFill>
                  <a:schemeClr val="tx1"/>
                </a:solidFill>
                <a:effectLst/>
                <a:latin typeface="+mj-lt"/>
                <a:ea typeface="Times New Roman" panose="02020603050405020304" pitchFamily="18" charset="0"/>
              </a:rPr>
              <a:t>cấp cao</a:t>
            </a:r>
            <a:endParaRPr lang="vi-VN" sz="1800" dirty="0">
              <a:solidFill>
                <a:schemeClr val="tx1"/>
              </a:solidFill>
              <a:latin typeface="+mj-lt"/>
            </a:endParaRPr>
          </a:p>
          <a:p>
            <a:pPr>
              <a:buFont typeface="Wingdings 3" panose="05040102010807070707" pitchFamily="18" charset="2"/>
              <a:buChar char=""/>
            </a:pPr>
            <a:r>
              <a:rPr lang="vi-VN" dirty="0">
                <a:solidFill>
                  <a:schemeClr val="tx1"/>
                </a:solidFill>
                <a:latin typeface="+mj-lt"/>
              </a:rPr>
              <a:t>Tổng quát hoá và chuyên môn hoá dẫn đến việc xác định tính kế thừa mối quan hệ giữa hai khái niệm. Người lập mô hình gọi các mối quan hệ kế thừa là quan hệ tổng quát hoá- chuyên môn hoá</a:t>
            </a:r>
          </a:p>
          <a:p>
            <a:endParaRPr lang="vi-VN" dirty="0">
              <a:solidFill>
                <a:schemeClr val="tx1"/>
              </a:solidFill>
              <a:latin typeface="+mj-lt"/>
            </a:endParaRPr>
          </a:p>
        </p:txBody>
      </p:sp>
      <p:sp>
        <p:nvSpPr>
          <p:cNvPr id="4" name="Subtitle 3">
            <a:extLst>
              <a:ext uri="{FF2B5EF4-FFF2-40B4-BE49-F238E27FC236}">
                <a16:creationId xmlns:a16="http://schemas.microsoft.com/office/drawing/2014/main" id="{370BED4F-838B-46E1-B34F-5382A8FA7E05}"/>
              </a:ext>
            </a:extLst>
          </p:cNvPr>
          <p:cNvSpPr>
            <a:spLocks noGrp="1"/>
          </p:cNvSpPr>
          <p:nvPr>
            <p:ph type="subTitle" idx="2"/>
          </p:nvPr>
        </p:nvSpPr>
        <p:spPr/>
        <p:txBody>
          <a:bodyPr/>
          <a:lstStyle/>
          <a:p>
            <a:r>
              <a:rPr lang="vi-VN" sz="20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3.3 Tổng quát hóa và Chuyên môn hóa</a:t>
            </a:r>
            <a:endParaRPr lang="vi-VN" sz="2000" dirty="0">
              <a:solidFill>
                <a:schemeClr val="tx1"/>
              </a:solidFill>
            </a:endParaRPr>
          </a:p>
        </p:txBody>
      </p:sp>
      <p:grpSp>
        <p:nvGrpSpPr>
          <p:cNvPr id="7" name="Google Shape;371;p47">
            <a:extLst>
              <a:ext uri="{FF2B5EF4-FFF2-40B4-BE49-F238E27FC236}">
                <a16:creationId xmlns:a16="http://schemas.microsoft.com/office/drawing/2014/main" id="{F4AAB9E2-50D3-4082-9996-599E92DE0167}"/>
              </a:ext>
            </a:extLst>
          </p:cNvPr>
          <p:cNvGrpSpPr/>
          <p:nvPr/>
        </p:nvGrpSpPr>
        <p:grpSpPr>
          <a:xfrm rot="5400000">
            <a:off x="8769250" y="557497"/>
            <a:ext cx="278152" cy="345818"/>
            <a:chOff x="0" y="46600"/>
            <a:chExt cx="3121800" cy="5004600"/>
          </a:xfrm>
        </p:grpSpPr>
        <p:sp>
          <p:nvSpPr>
            <p:cNvPr id="8" name="Google Shape;372;p47">
              <a:extLst>
                <a:ext uri="{FF2B5EF4-FFF2-40B4-BE49-F238E27FC236}">
                  <a16:creationId xmlns:a16="http://schemas.microsoft.com/office/drawing/2014/main" id="{8F141A22-9387-4B0F-96B2-D6CC02C0A46D}"/>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73;p47">
              <a:extLst>
                <a:ext uri="{FF2B5EF4-FFF2-40B4-BE49-F238E27FC236}">
                  <a16:creationId xmlns:a16="http://schemas.microsoft.com/office/drawing/2014/main" id="{7F3031BE-A84F-41CC-A6AD-7EF8BCBFD73E}"/>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 name="Google Shape;374;p47">
              <a:extLst>
                <a:ext uri="{FF2B5EF4-FFF2-40B4-BE49-F238E27FC236}">
                  <a16:creationId xmlns:a16="http://schemas.microsoft.com/office/drawing/2014/main" id="{0C85E606-07D6-43E0-8D07-3FACB5A7070B}"/>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328023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074E7-74C2-4A59-A368-0BCD252E67B2}"/>
              </a:ext>
            </a:extLst>
          </p:cNvPr>
          <p:cNvSpPr>
            <a:spLocks noGrp="1"/>
          </p:cNvSpPr>
          <p:nvPr>
            <p:ph type="title"/>
          </p:nvPr>
        </p:nvSpPr>
        <p:spPr>
          <a:xfrm>
            <a:off x="287492" y="424433"/>
            <a:ext cx="8460000" cy="890100"/>
          </a:xfrm>
        </p:spPr>
        <p:txBody>
          <a:bodyPr/>
          <a:lstStyle/>
          <a:p>
            <a:r>
              <a:rPr lang="vi-VN" sz="2400" b="1" u="sng" dirty="0">
                <a:solidFill>
                  <a:srgbClr val="0070C0"/>
                </a:solidFill>
                <a:effectLst/>
                <a:latin typeface="Times New Roman" panose="020206030504050203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4 Hoạt Động Phân Tích: Từ Các Use case Đến Các Đối Tượng</a:t>
            </a:r>
            <a:endParaRPr lang="vi-VN" sz="2400" dirty="0">
              <a:solidFill>
                <a:srgbClr val="0070C0"/>
              </a:solidFill>
            </a:endParaRPr>
          </a:p>
        </p:txBody>
      </p:sp>
      <p:sp>
        <p:nvSpPr>
          <p:cNvPr id="4" name="Subtitle 3">
            <a:extLst>
              <a:ext uri="{FF2B5EF4-FFF2-40B4-BE49-F238E27FC236}">
                <a16:creationId xmlns:a16="http://schemas.microsoft.com/office/drawing/2014/main" id="{370BED4F-838B-46E1-B34F-5382A8FA7E05}"/>
              </a:ext>
            </a:extLst>
          </p:cNvPr>
          <p:cNvSpPr>
            <a:spLocks noGrp="1"/>
          </p:cNvSpPr>
          <p:nvPr>
            <p:ph type="subTitle" idx="2"/>
          </p:nvPr>
        </p:nvSpPr>
        <p:spPr>
          <a:xfrm>
            <a:off x="684000" y="1039792"/>
            <a:ext cx="8460000" cy="393600"/>
          </a:xfrm>
        </p:spPr>
        <p:txBody>
          <a:bodyPr/>
          <a:lstStyle/>
          <a:p>
            <a:pPr marL="0" indent="0">
              <a:buNone/>
            </a:pPr>
            <a:r>
              <a:rPr lang="vi-VN" sz="20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4.1 Xác định </a:t>
            </a:r>
            <a:r>
              <a:rPr lang="vi-VN" sz="20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Entity object</a:t>
            </a:r>
          </a:p>
        </p:txBody>
      </p:sp>
      <p:sp>
        <p:nvSpPr>
          <p:cNvPr id="9" name="TextBox 8">
            <a:extLst>
              <a:ext uri="{FF2B5EF4-FFF2-40B4-BE49-F238E27FC236}">
                <a16:creationId xmlns:a16="http://schemas.microsoft.com/office/drawing/2014/main" id="{7CF19FB2-77F3-44C6-BA33-E380C17CF2AF}"/>
              </a:ext>
            </a:extLst>
          </p:cNvPr>
          <p:cNvSpPr txBox="1"/>
          <p:nvPr/>
        </p:nvSpPr>
        <p:spPr>
          <a:xfrm>
            <a:off x="684000" y="1433392"/>
            <a:ext cx="7834359" cy="2706254"/>
          </a:xfrm>
          <a:prstGeom prst="rect">
            <a:avLst/>
          </a:prstGeom>
          <a:noFill/>
        </p:spPr>
        <p:txBody>
          <a:bodyPr wrap="square" rtlCol="0">
            <a:spAutoFit/>
          </a:bodyPr>
          <a:lstStyle/>
          <a:p>
            <a:pPr marL="0" indent="0">
              <a:buNone/>
            </a:pPr>
            <a:r>
              <a:rPr lang="vi-VN" sz="1800" dirty="0">
                <a:solidFill>
                  <a:srgbClr val="000000"/>
                </a:solidFill>
                <a:effectLst/>
                <a:latin typeface="Times New Roman" panose="02020603050405020304" pitchFamily="18" charset="0"/>
                <a:ea typeface="Times New Roman" panose="02020603050405020304" pitchFamily="18" charset="0"/>
              </a:rPr>
              <a:t>Các nhà phát triển đặt tên và mô tả ngắn gọn các đối tượng, thuộc </a:t>
            </a:r>
            <a:r>
              <a:rPr lang="vi-VN" sz="1800">
                <a:solidFill>
                  <a:srgbClr val="000000"/>
                </a:solidFill>
                <a:effectLst/>
                <a:latin typeface="Times New Roman" panose="02020603050405020304" pitchFamily="18" charset="0"/>
                <a:ea typeface="Times New Roman" panose="02020603050405020304" pitchFamily="18" charset="0"/>
              </a:rPr>
              <a:t>tính và </a:t>
            </a:r>
            <a:r>
              <a:rPr lang="vi-VN" sz="1800" dirty="0">
                <a:solidFill>
                  <a:srgbClr val="000000"/>
                </a:solidFill>
                <a:effectLst/>
                <a:latin typeface="Times New Roman" panose="02020603050405020304" pitchFamily="18" charset="0"/>
                <a:ea typeface="Times New Roman" panose="02020603050405020304" pitchFamily="18" charset="0"/>
              </a:rPr>
              <a:t>trách nhiệm của chúng khi chúng được xác định. </a:t>
            </a:r>
            <a:endParaRPr lang="vi-V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indent="0">
              <a:lnSpc>
                <a:spcPct val="107000"/>
              </a:lnSpc>
              <a:spcBef>
                <a:spcPts val="0"/>
              </a:spcBef>
              <a:spcAft>
                <a:spcPts val="0"/>
              </a:spcAft>
              <a:buNone/>
            </a:pPr>
            <a:r>
              <a:rPr lang="vi-VN" sz="1800" b="1" dirty="0">
                <a:solidFill>
                  <a:srgbClr val="000000"/>
                </a:solidFill>
                <a:effectLst/>
                <a:latin typeface="Times New Roman" panose="02020603050405020304" pitchFamily="18" charset="0"/>
                <a:ea typeface="Times New Roman" panose="02020603050405020304" pitchFamily="18" charset="0"/>
              </a:rPr>
              <a:t>Heuristics</a:t>
            </a:r>
            <a:r>
              <a:rPr lang="vi-VN" sz="18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vi-VN"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để xác định Entity object:</a:t>
            </a:r>
          </a:p>
          <a:p>
            <a:pPr marL="798513" marR="0" indent="-392113">
              <a:lnSpc>
                <a:spcPct val="107000"/>
              </a:lnSpc>
              <a:spcBef>
                <a:spcPts val="0"/>
              </a:spcBef>
              <a:spcAft>
                <a:spcPts val="0"/>
              </a:spcAft>
              <a:buNone/>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Các điều khoản mà nhà phát triển hoặc người dùng cần làm rõ để hiểu               Use case</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a:p>
            <a:pPr marL="406400" marR="0">
              <a:lnSpc>
                <a:spcPct val="107000"/>
              </a:lnSpc>
              <a:spcBef>
                <a:spcPts val="0"/>
              </a:spcBef>
              <a:spcAft>
                <a:spcPts val="0"/>
              </a:spcAft>
              <a:buNone/>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Danh từ lặp lại trong các Use case </a:t>
            </a:r>
          </a:p>
          <a:p>
            <a:pPr marL="406400" marR="0">
              <a:lnSpc>
                <a:spcPct val="107000"/>
              </a:lnSpc>
              <a:spcBef>
                <a:spcPts val="0"/>
              </a:spcBef>
              <a:spcAft>
                <a:spcPts val="0"/>
              </a:spcAft>
              <a:buNone/>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Các thực thể trong thế giới thực mà hệ thống cần theo dõi </a:t>
            </a:r>
          </a:p>
          <a:p>
            <a:pPr marL="406400" marR="0">
              <a:lnSpc>
                <a:spcPct val="107000"/>
              </a:lnSpc>
              <a:spcBef>
                <a:spcPts val="0"/>
              </a:spcBef>
              <a:spcAft>
                <a:spcPts val="0"/>
              </a:spcAft>
              <a:buNone/>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Các hoạt động trong thế giới thực mà hệ thống cần theo dõi </a:t>
            </a:r>
          </a:p>
          <a:p>
            <a:pPr marL="406400" marR="0">
              <a:lnSpc>
                <a:spcPct val="107000"/>
              </a:lnSpc>
              <a:spcBef>
                <a:spcPts val="0"/>
              </a:spcBef>
              <a:spcAft>
                <a:spcPts val="0"/>
              </a:spcAft>
              <a:buNone/>
            </a:pP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Nguồn dữ liệu hoặc ổ chứa </a:t>
            </a:r>
            <a:endParaRPr lang="vi-VN" sz="18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5" name="Google Shape;371;p47">
            <a:extLst>
              <a:ext uri="{FF2B5EF4-FFF2-40B4-BE49-F238E27FC236}">
                <a16:creationId xmlns:a16="http://schemas.microsoft.com/office/drawing/2014/main" id="{E35243D5-8463-40D7-8181-84248B94EE7E}"/>
              </a:ext>
            </a:extLst>
          </p:cNvPr>
          <p:cNvGrpSpPr/>
          <p:nvPr/>
        </p:nvGrpSpPr>
        <p:grpSpPr>
          <a:xfrm rot="5400000">
            <a:off x="8769250" y="557497"/>
            <a:ext cx="278152" cy="345818"/>
            <a:chOff x="0" y="46600"/>
            <a:chExt cx="3121800" cy="5004600"/>
          </a:xfrm>
        </p:grpSpPr>
        <p:sp>
          <p:nvSpPr>
            <p:cNvPr id="6" name="Google Shape;372;p47">
              <a:extLst>
                <a:ext uri="{FF2B5EF4-FFF2-40B4-BE49-F238E27FC236}">
                  <a16:creationId xmlns:a16="http://schemas.microsoft.com/office/drawing/2014/main" id="{ADF6FCBE-1767-4E9E-8D88-A65B59F4D367}"/>
                </a:ext>
              </a:extLst>
            </p:cNvPr>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73;p47">
              <a:extLst>
                <a:ext uri="{FF2B5EF4-FFF2-40B4-BE49-F238E27FC236}">
                  <a16:creationId xmlns:a16="http://schemas.microsoft.com/office/drawing/2014/main" id="{BEDA522C-DA57-41C6-8C25-E4B09EB3C718}"/>
                </a:ext>
              </a:extLst>
            </p:cNvPr>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 name="Google Shape;374;p47">
              <a:extLst>
                <a:ext uri="{FF2B5EF4-FFF2-40B4-BE49-F238E27FC236}">
                  <a16:creationId xmlns:a16="http://schemas.microsoft.com/office/drawing/2014/main" id="{BBE92C03-C515-4A7D-A3B7-C60FE9312BA2}"/>
                </a:ext>
              </a:extLst>
            </p:cNvPr>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671543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anim calcmode="lin" valueType="num">
                                      <p:cBhvr additive="base">
                                        <p:cTn id="13"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 calcmode="lin" valueType="num">
                                      <p:cBhvr additive="base">
                                        <p:cTn id="17"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9">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9">
                                            <p:txEl>
                                              <p:pRg st="3" end="3"/>
                                            </p:txEl>
                                          </p:spTgt>
                                        </p:tgtEl>
                                        <p:attrNameLst>
                                          <p:attrName>style.visibility</p:attrName>
                                        </p:attrNameLst>
                                      </p:cBhvr>
                                      <p:to>
                                        <p:strVal val="visible"/>
                                      </p:to>
                                    </p:set>
                                    <p:anim calcmode="lin" valueType="num">
                                      <p:cBhvr additive="base">
                                        <p:cTn id="21"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9">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9">
                                            <p:txEl>
                                              <p:pRg st="4" end="4"/>
                                            </p:txEl>
                                          </p:spTgt>
                                        </p:tgtEl>
                                        <p:attrNameLst>
                                          <p:attrName>style.visibility</p:attrName>
                                        </p:attrNameLst>
                                      </p:cBhvr>
                                      <p:to>
                                        <p:strVal val="visible"/>
                                      </p:to>
                                    </p:set>
                                    <p:anim calcmode="lin" valueType="num">
                                      <p:cBhvr additive="base">
                                        <p:cTn id="25"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9">
                                            <p:txEl>
                                              <p:pRg st="5" end="5"/>
                                            </p:txEl>
                                          </p:spTgt>
                                        </p:tgtEl>
                                        <p:attrNameLst>
                                          <p:attrName>style.visibility</p:attrName>
                                        </p:attrNameLst>
                                      </p:cBhvr>
                                      <p:to>
                                        <p:strVal val="visible"/>
                                      </p:to>
                                    </p:set>
                                    <p:anim calcmode="lin" valueType="num">
                                      <p:cBhvr additive="base">
                                        <p:cTn id="29"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9">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9">
                                            <p:txEl>
                                              <p:pRg st="6" end="6"/>
                                            </p:txEl>
                                          </p:spTgt>
                                        </p:tgtEl>
                                        <p:attrNameLst>
                                          <p:attrName>style.visibility</p:attrName>
                                        </p:attrNameLst>
                                      </p:cBhvr>
                                      <p:to>
                                        <p:strVal val="visible"/>
                                      </p:to>
                                    </p:set>
                                    <p:anim calcmode="lin" valueType="num">
                                      <p:cBhvr additive="base">
                                        <p:cTn id="33" dur="500" fill="hold"/>
                                        <p:tgtEl>
                                          <p:spTgt spid="9">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9">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842</TotalTime>
  <Words>5391</Words>
  <Application>Microsoft Office PowerPoint</Application>
  <PresentationFormat>On-screen Show (16:9)</PresentationFormat>
  <Paragraphs>354</Paragraphs>
  <Slides>47</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Muli</vt:lpstr>
      <vt:lpstr>Wingdings 3</vt:lpstr>
      <vt:lpstr>Arial</vt:lpstr>
      <vt:lpstr>Arial Black</vt:lpstr>
      <vt:lpstr>Calibri</vt:lpstr>
      <vt:lpstr>Times New Roman</vt:lpstr>
      <vt:lpstr>Arabic Typesetting</vt:lpstr>
      <vt:lpstr>Wingdings</vt:lpstr>
      <vt:lpstr>Simple Light</vt:lpstr>
      <vt:lpstr>Analysis</vt:lpstr>
      <vt:lpstr>PowerPoint Presentation</vt:lpstr>
      <vt:lpstr>1. Giới Thiệu: Ảo Ảnh Quang Học</vt:lpstr>
      <vt:lpstr>2. Tổng Quan Về Phân Tích</vt:lpstr>
      <vt:lpstr>2. Tổng Quan Về Phân Tích</vt:lpstr>
      <vt:lpstr>3 Các Khái Niệm Phân Tích</vt:lpstr>
      <vt:lpstr>3 Các Khái Niệm Phân Tích</vt:lpstr>
      <vt:lpstr>3 Các Khái Niệm Phân Tích</vt:lpstr>
      <vt:lpstr>4 Hoạt Động Phân Tích: Từ Các Use case Đến Các Đối Tượng</vt:lpstr>
      <vt:lpstr>4 Hoạt Động Phân Tích: Từ Các Use case Đến Các Đối Tượng</vt:lpstr>
      <vt:lpstr>4 Hoạt Động Phân Tích: Từ Các Use case Đến Các Đối Tượng</vt:lpstr>
      <vt:lpstr>4 Hoạt Động Phân Tích: Từ Các Use case Đến Các Đối Tượng</vt:lpstr>
      <vt:lpstr>4 Hoạt Động Phân Tích: Từ Các Use case Đến Các Đối Tượng</vt:lpstr>
      <vt:lpstr>4 Hoạt Động Phân Tích: Từ Các Use case Đến Các Đối Tượng</vt:lpstr>
      <vt:lpstr>4 Hoạt Động Phân Tích: Từ Các Use case Đến Các Đối Tượng</vt:lpstr>
      <vt:lpstr>4 Hoạt Động Phân Tích: Từ Các Use case Đến Các Đối Tượng</vt:lpstr>
      <vt:lpstr>4 Hoạt Động Phân Tích: Từ Các Use case Đến Các Đối Tượng</vt:lpstr>
      <vt:lpstr>4 Hoạt Động Phân Tích: Từ Các Use case Đến Các Đối Tượng</vt:lpstr>
      <vt:lpstr>PowerPoint Presentation</vt:lpstr>
      <vt:lpstr>PowerPoint Presentation</vt:lpstr>
      <vt:lpstr>PowerPoint Presentation</vt:lpstr>
      <vt:lpstr>PowerPoint Presentation</vt:lpstr>
      <vt:lpstr>PowerPoint Presentation</vt:lpstr>
      <vt:lpstr>PowerPoint Presentation</vt:lpstr>
      <vt:lpstr>5 Quản Lý Phân Tích</vt:lpstr>
      <vt:lpstr>5 Quản Lý Phân Tích</vt:lpstr>
      <vt:lpstr>5 Quản Lý Phân Tích</vt:lpstr>
      <vt:lpstr>5 Quản Lý Phân Tích</vt:lpstr>
      <vt:lpstr>5 Quản Lý Phân Tích</vt:lpstr>
      <vt:lpstr>6. ARENA Case Study</vt:lpstr>
      <vt:lpstr>6. ARENA Case Study</vt:lpstr>
      <vt:lpstr>6. ARENA Case Study</vt:lpstr>
      <vt:lpstr>6. ARENA Case Study</vt:lpstr>
      <vt:lpstr>6. ARENA Case Study</vt:lpstr>
      <vt:lpstr>6. ARENA Case Study</vt:lpstr>
      <vt:lpstr>6. ARENA Case Study</vt:lpstr>
      <vt:lpstr>6. ARENA Case Study</vt:lpstr>
      <vt:lpstr>6. ARENA Case Study</vt:lpstr>
      <vt:lpstr>6. ARENA Case Study</vt:lpstr>
      <vt:lpstr>6. ARENA Case Study</vt:lpstr>
      <vt:lpstr>6. ARENA Case Study</vt:lpstr>
      <vt:lpstr>6. ARENA Case Study</vt:lpstr>
      <vt:lpstr>6. ARENA Case Study</vt:lpstr>
      <vt:lpstr>6. ARENA Case Study</vt:lpstr>
      <vt:lpstr>6. ARENA Case Study</vt:lpstr>
      <vt:lpstr>6. ARENA Case Study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dc:title>
  <cp:lastModifiedBy>Thảo Phương</cp:lastModifiedBy>
  <cp:revision>107</cp:revision>
  <dcterms:modified xsi:type="dcterms:W3CDTF">2021-05-01T06:01:07Z</dcterms:modified>
</cp:coreProperties>
</file>